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68"/>
  </p:notesMasterIdLst>
  <p:sldIdLst>
    <p:sldId id="313" r:id="rId2"/>
    <p:sldId id="314" r:id="rId3"/>
    <p:sldId id="317" r:id="rId4"/>
    <p:sldId id="316" r:id="rId5"/>
    <p:sldId id="312" r:id="rId6"/>
    <p:sldId id="323" r:id="rId7"/>
    <p:sldId id="324" r:id="rId8"/>
    <p:sldId id="315" r:id="rId9"/>
    <p:sldId id="318" r:id="rId10"/>
    <p:sldId id="319" r:id="rId11"/>
    <p:sldId id="320" r:id="rId12"/>
    <p:sldId id="321" r:id="rId13"/>
    <p:sldId id="322" r:id="rId14"/>
    <p:sldId id="325" r:id="rId15"/>
    <p:sldId id="329" r:id="rId16"/>
    <p:sldId id="327" r:id="rId17"/>
    <p:sldId id="328" r:id="rId18"/>
    <p:sldId id="326" r:id="rId19"/>
    <p:sldId id="330" r:id="rId20"/>
    <p:sldId id="331" r:id="rId21"/>
    <p:sldId id="332" r:id="rId22"/>
    <p:sldId id="333" r:id="rId23"/>
    <p:sldId id="335" r:id="rId24"/>
    <p:sldId id="334" r:id="rId25"/>
    <p:sldId id="336" r:id="rId26"/>
    <p:sldId id="337" r:id="rId27"/>
    <p:sldId id="338" r:id="rId28"/>
    <p:sldId id="339" r:id="rId29"/>
    <p:sldId id="256" r:id="rId30"/>
    <p:sldId id="291" r:id="rId31"/>
    <p:sldId id="273" r:id="rId32"/>
    <p:sldId id="272" r:id="rId33"/>
    <p:sldId id="296" r:id="rId34"/>
    <p:sldId id="274" r:id="rId35"/>
    <p:sldId id="299" r:id="rId36"/>
    <p:sldId id="300" r:id="rId37"/>
    <p:sldId id="295" r:id="rId38"/>
    <p:sldId id="276" r:id="rId39"/>
    <p:sldId id="304" r:id="rId40"/>
    <p:sldId id="305" r:id="rId41"/>
    <p:sldId id="306" r:id="rId42"/>
    <p:sldId id="307" r:id="rId43"/>
    <p:sldId id="303" r:id="rId44"/>
    <p:sldId id="285" r:id="rId45"/>
    <p:sldId id="294" r:id="rId46"/>
    <p:sldId id="287" r:id="rId47"/>
    <p:sldId id="293" r:id="rId48"/>
    <p:sldId id="288" r:id="rId49"/>
    <p:sldId id="292" r:id="rId50"/>
    <p:sldId id="290" r:id="rId51"/>
    <p:sldId id="278" r:id="rId52"/>
    <p:sldId id="279" r:id="rId53"/>
    <p:sldId id="280" r:id="rId54"/>
    <p:sldId id="297" r:id="rId55"/>
    <p:sldId id="282" r:id="rId56"/>
    <p:sldId id="283" r:id="rId57"/>
    <p:sldId id="308" r:id="rId58"/>
    <p:sldId id="281" r:id="rId59"/>
    <p:sldId id="301" r:id="rId60"/>
    <p:sldId id="302" r:id="rId61"/>
    <p:sldId id="284" r:id="rId62"/>
    <p:sldId id="309" r:id="rId63"/>
    <p:sldId id="310" r:id="rId64"/>
    <p:sldId id="311" r:id="rId65"/>
    <p:sldId id="340" r:id="rId66"/>
    <p:sldId id="341"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36" d="100"/>
          <a:sy n="36" d="100"/>
        </p:scale>
        <p:origin x="533"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38FF8D-A53E-403A-A5EB-341896B7F9FB}" type="datetimeFigureOut">
              <a:rPr lang="en-US" smtClean="0"/>
              <a:t>9/20/2014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984535-4838-4D5A-A764-D58194294058}" type="slidenum">
              <a:rPr lang="en-US" smtClean="0"/>
              <a:t>‹#›</a:t>
            </a:fld>
            <a:endParaRPr lang="en-US"/>
          </a:p>
        </p:txBody>
      </p:sp>
    </p:spTree>
    <p:extLst>
      <p:ext uri="{BB962C8B-B14F-4D97-AF65-F5344CB8AC3E}">
        <p14:creationId xmlns:p14="http://schemas.microsoft.com/office/powerpoint/2010/main" val="1445044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84535-4838-4D5A-A764-D58194294058}" type="slidenum">
              <a:rPr lang="en-US" smtClean="0"/>
              <a:t>8</a:t>
            </a:fld>
            <a:endParaRPr lang="en-US"/>
          </a:p>
        </p:txBody>
      </p:sp>
    </p:spTree>
    <p:extLst>
      <p:ext uri="{BB962C8B-B14F-4D97-AF65-F5344CB8AC3E}">
        <p14:creationId xmlns:p14="http://schemas.microsoft.com/office/powerpoint/2010/main" val="1144285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84535-4838-4D5A-A764-D58194294058}" type="slidenum">
              <a:rPr lang="en-US" smtClean="0"/>
              <a:t>28</a:t>
            </a:fld>
            <a:endParaRPr lang="en-US"/>
          </a:p>
        </p:txBody>
      </p:sp>
    </p:spTree>
    <p:extLst>
      <p:ext uri="{BB962C8B-B14F-4D97-AF65-F5344CB8AC3E}">
        <p14:creationId xmlns:p14="http://schemas.microsoft.com/office/powerpoint/2010/main" val="543139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84535-4838-4D5A-A764-D58194294058}" type="slidenum">
              <a:rPr lang="en-US" smtClean="0"/>
              <a:t>16</a:t>
            </a:fld>
            <a:endParaRPr lang="en-US"/>
          </a:p>
        </p:txBody>
      </p:sp>
    </p:spTree>
    <p:extLst>
      <p:ext uri="{BB962C8B-B14F-4D97-AF65-F5344CB8AC3E}">
        <p14:creationId xmlns:p14="http://schemas.microsoft.com/office/powerpoint/2010/main" val="3344755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84535-4838-4D5A-A764-D58194294058}" type="slidenum">
              <a:rPr lang="en-US" smtClean="0"/>
              <a:t>17</a:t>
            </a:fld>
            <a:endParaRPr lang="en-US"/>
          </a:p>
        </p:txBody>
      </p:sp>
    </p:spTree>
    <p:extLst>
      <p:ext uri="{BB962C8B-B14F-4D97-AF65-F5344CB8AC3E}">
        <p14:creationId xmlns:p14="http://schemas.microsoft.com/office/powerpoint/2010/main" val="3704195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84535-4838-4D5A-A764-D58194294058}" type="slidenum">
              <a:rPr lang="en-US" smtClean="0"/>
              <a:t>19</a:t>
            </a:fld>
            <a:endParaRPr lang="en-US"/>
          </a:p>
        </p:txBody>
      </p:sp>
    </p:spTree>
    <p:extLst>
      <p:ext uri="{BB962C8B-B14F-4D97-AF65-F5344CB8AC3E}">
        <p14:creationId xmlns:p14="http://schemas.microsoft.com/office/powerpoint/2010/main" val="3528619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84535-4838-4D5A-A764-D58194294058}" type="slidenum">
              <a:rPr lang="en-US" smtClean="0"/>
              <a:t>20</a:t>
            </a:fld>
            <a:endParaRPr lang="en-US"/>
          </a:p>
        </p:txBody>
      </p:sp>
    </p:spTree>
    <p:extLst>
      <p:ext uri="{BB962C8B-B14F-4D97-AF65-F5344CB8AC3E}">
        <p14:creationId xmlns:p14="http://schemas.microsoft.com/office/powerpoint/2010/main" val="85865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84535-4838-4D5A-A764-D58194294058}" type="slidenum">
              <a:rPr lang="en-US" smtClean="0"/>
              <a:t>22</a:t>
            </a:fld>
            <a:endParaRPr lang="en-US"/>
          </a:p>
        </p:txBody>
      </p:sp>
    </p:spTree>
    <p:extLst>
      <p:ext uri="{BB962C8B-B14F-4D97-AF65-F5344CB8AC3E}">
        <p14:creationId xmlns:p14="http://schemas.microsoft.com/office/powerpoint/2010/main" val="3306729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84535-4838-4D5A-A764-D58194294058}" type="slidenum">
              <a:rPr lang="en-US" smtClean="0"/>
              <a:t>24</a:t>
            </a:fld>
            <a:endParaRPr lang="en-US"/>
          </a:p>
        </p:txBody>
      </p:sp>
    </p:spTree>
    <p:extLst>
      <p:ext uri="{BB962C8B-B14F-4D97-AF65-F5344CB8AC3E}">
        <p14:creationId xmlns:p14="http://schemas.microsoft.com/office/powerpoint/2010/main" val="1767424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84535-4838-4D5A-A764-D58194294058}" type="slidenum">
              <a:rPr lang="en-US" smtClean="0"/>
              <a:t>25</a:t>
            </a:fld>
            <a:endParaRPr lang="en-US"/>
          </a:p>
        </p:txBody>
      </p:sp>
    </p:spTree>
    <p:extLst>
      <p:ext uri="{BB962C8B-B14F-4D97-AF65-F5344CB8AC3E}">
        <p14:creationId xmlns:p14="http://schemas.microsoft.com/office/powerpoint/2010/main" val="3316193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84535-4838-4D5A-A764-D58194294058}" type="slidenum">
              <a:rPr lang="en-US" smtClean="0"/>
              <a:t>27</a:t>
            </a:fld>
            <a:endParaRPr lang="en-US"/>
          </a:p>
        </p:txBody>
      </p:sp>
    </p:spTree>
    <p:extLst>
      <p:ext uri="{BB962C8B-B14F-4D97-AF65-F5344CB8AC3E}">
        <p14:creationId xmlns:p14="http://schemas.microsoft.com/office/powerpoint/2010/main" val="3454788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34B430C3-2CE2-468D-BE76-1EF3FCEFBFAA}" type="datetimeFigureOut">
              <a:rPr lang="en-US" smtClean="0"/>
              <a:pPr/>
              <a:t>9/20/2014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A15342EC-FB5A-417E-A1A3-E2017943D4B5}"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4B430C3-2CE2-468D-BE76-1EF3FCEFBFAA}" type="datetimeFigureOut">
              <a:rPr lang="en-US" smtClean="0"/>
              <a:pPr/>
              <a:t>9/20/2014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342EC-FB5A-417E-A1A3-E2017943D4B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4B430C3-2CE2-468D-BE76-1EF3FCEFBFAA}" type="datetimeFigureOut">
              <a:rPr lang="en-US" smtClean="0"/>
              <a:pPr/>
              <a:t>9/20/2014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342EC-FB5A-417E-A1A3-E2017943D4B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4B430C3-2CE2-468D-BE76-1EF3FCEFBFAA}" type="datetimeFigureOut">
              <a:rPr lang="en-US" smtClean="0"/>
              <a:pPr/>
              <a:t>9/20/2014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5342EC-FB5A-417E-A1A3-E2017943D4B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4B430C3-2CE2-468D-BE76-1EF3FCEFBFAA}" type="datetimeFigureOut">
              <a:rPr lang="en-US" smtClean="0"/>
              <a:pPr/>
              <a:t>9/20/2014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A15342EC-FB5A-417E-A1A3-E2017943D4B5}"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4B430C3-2CE2-468D-BE76-1EF3FCEFBFAA}" type="datetimeFigureOut">
              <a:rPr lang="en-US" smtClean="0"/>
              <a:pPr/>
              <a:t>9/20/2014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5342EC-FB5A-417E-A1A3-E2017943D4B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4B430C3-2CE2-468D-BE76-1EF3FCEFBFAA}" type="datetimeFigureOut">
              <a:rPr lang="en-US" smtClean="0"/>
              <a:pPr/>
              <a:t>9/20/2014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5342EC-FB5A-417E-A1A3-E2017943D4B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4B430C3-2CE2-468D-BE76-1EF3FCEFBFAA}" type="datetimeFigureOut">
              <a:rPr lang="en-US" smtClean="0"/>
              <a:pPr/>
              <a:t>9/20/2014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5342EC-FB5A-417E-A1A3-E2017943D4B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B430C3-2CE2-468D-BE76-1EF3FCEFBFAA}" type="datetimeFigureOut">
              <a:rPr lang="en-US" smtClean="0"/>
              <a:pPr/>
              <a:t>9/20/2014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5342EC-FB5A-417E-A1A3-E2017943D4B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4B430C3-2CE2-468D-BE76-1EF3FCEFBFAA}" type="datetimeFigureOut">
              <a:rPr lang="en-US" smtClean="0"/>
              <a:pPr/>
              <a:t>9/20/2014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5342EC-FB5A-417E-A1A3-E2017943D4B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4B430C3-2CE2-468D-BE76-1EF3FCEFBFAA}" type="datetimeFigureOut">
              <a:rPr lang="en-US" smtClean="0"/>
              <a:pPr/>
              <a:t>9/20/2014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5342EC-FB5A-417E-A1A3-E2017943D4B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34B430C3-2CE2-468D-BE76-1EF3FCEFBFAA}" type="datetimeFigureOut">
              <a:rPr lang="en-US" smtClean="0"/>
              <a:pPr/>
              <a:t>9/20/2014</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A15342EC-FB5A-417E-A1A3-E2017943D4B5}"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www.giantbomb.com/nec-home-electronics-ltd/3010-2708/"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6.png"/><Relationship Id="rId3" Type="http://schemas.openxmlformats.org/officeDocument/2006/relationships/image" Target="../media/image30.jpeg"/><Relationship Id="rId21" Type="http://schemas.openxmlformats.org/officeDocument/2006/relationships/image" Target="../media/image47.png"/><Relationship Id="rId7" Type="http://schemas.openxmlformats.org/officeDocument/2006/relationships/image" Target="../media/image34.jpe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29.jpeg"/><Relationship Id="rId16" Type="http://schemas.openxmlformats.org/officeDocument/2006/relationships/image" Target="../media/image43.png"/><Relationship Id="rId20" Type="http://schemas.openxmlformats.org/officeDocument/2006/relationships/image" Target="../media/image46.emf"/><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jpe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5.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8.xml"/><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8.xml"/><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Japanese </a:t>
            </a:r>
            <a:r>
              <a:rPr lang="en-US" dirty="0"/>
              <a:t>Computers</a:t>
            </a:r>
          </a:p>
        </p:txBody>
      </p:sp>
      <p:sp>
        <p:nvSpPr>
          <p:cNvPr id="3" name="Content Placeholder 2"/>
          <p:cNvSpPr>
            <a:spLocks noGrp="1"/>
          </p:cNvSpPr>
          <p:nvPr>
            <p:ph idx="1"/>
          </p:nvPr>
        </p:nvSpPr>
        <p:spPr/>
        <p:txBody>
          <a:bodyPr>
            <a:normAutofit/>
          </a:bodyPr>
          <a:lstStyle/>
          <a:p>
            <a:r>
              <a:rPr lang="en-US" dirty="0" smtClean="0"/>
              <a:t>From 1981 to around 2000, there were several different flavors of 8-bit, 16-bit and 32-bit PCs being sold in Japan, with each manufacturer competing for setting a new standard of micro-computing and for higher percentage of market share.</a:t>
            </a:r>
          </a:p>
          <a:p>
            <a:endParaRPr lang="en-US" dirty="0" smtClean="0"/>
          </a:p>
          <a:p>
            <a:pPr lvl="1"/>
            <a:r>
              <a:rPr lang="en-US" sz="2000" dirty="0" smtClean="0"/>
              <a:t>NEC PC-6601, PC-8801, PC-9801, PC-9821, PC-98 Note, PC98 NX</a:t>
            </a:r>
          </a:p>
          <a:p>
            <a:pPr lvl="1"/>
            <a:r>
              <a:rPr lang="en-US" sz="2000" dirty="0" smtClean="0"/>
              <a:t>Sharp X1, X68000</a:t>
            </a:r>
          </a:p>
          <a:p>
            <a:pPr lvl="1"/>
            <a:r>
              <a:rPr lang="en-US" sz="2000" dirty="0" smtClean="0"/>
              <a:t>Fujitsu FM-7, FM-77, FM-Towns, FM-Towns Marty, CAR Marty</a:t>
            </a:r>
          </a:p>
          <a:p>
            <a:pPr lvl="1"/>
            <a:r>
              <a:rPr lang="en-US" sz="2000" dirty="0" smtClean="0"/>
              <a:t>MSX (Various Manufacturers)</a:t>
            </a:r>
          </a:p>
          <a:p>
            <a:pPr lvl="1"/>
            <a:endParaRPr lang="en-US" dirty="0" smtClean="0"/>
          </a:p>
          <a:p>
            <a:endParaRPr lang="en-US" dirty="0" smtClean="0"/>
          </a:p>
        </p:txBody>
      </p:sp>
    </p:spTree>
    <p:extLst>
      <p:ext uri="{BB962C8B-B14F-4D97-AF65-F5344CB8AC3E}">
        <p14:creationId xmlns:p14="http://schemas.microsoft.com/office/powerpoint/2010/main" val="25407585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Japanese </a:t>
            </a:r>
            <a:r>
              <a:rPr lang="en-US" dirty="0"/>
              <a:t>NEC </a:t>
            </a:r>
            <a:r>
              <a:rPr lang="en-US" dirty="0" smtClean="0"/>
              <a:t>Computers</a:t>
            </a:r>
            <a:endParaRPr lang="en-US" dirty="0"/>
          </a:p>
        </p:txBody>
      </p:sp>
      <p:sp>
        <p:nvSpPr>
          <p:cNvPr id="3" name="Content Placeholder 2"/>
          <p:cNvSpPr>
            <a:spLocks noGrp="1"/>
          </p:cNvSpPr>
          <p:nvPr>
            <p:ph idx="1"/>
          </p:nvPr>
        </p:nvSpPr>
        <p:spPr>
          <a:xfrm>
            <a:off x="457200" y="1295400"/>
            <a:ext cx="8229600" cy="5334000"/>
          </a:xfrm>
        </p:spPr>
        <p:txBody>
          <a:bodyPr>
            <a:normAutofit fontScale="70000" lnSpcReduction="20000"/>
          </a:bodyPr>
          <a:lstStyle/>
          <a:p>
            <a:r>
              <a:rPr lang="en-US" dirty="0"/>
              <a:t>In the early 1980's, the PC-9801 was more advanced than Western computer platforms. The PC-98 featured the first dedicated computer GPU chip, the NEC 7220 GDC, along with a 16-bit NEC CPU. It featured higher VGA display resolutions (initially up to 640x475 pixels, then up to 1024x1024 in 1983, and then up to 1120x750 pixels by 1985) in order to more accurately display Japanese text, a wider color palette (16 colors displayed out of a 4096 color palette), Yamaha FM synthesis sound chips for higher-quality audio, and a modem for online internet access</a:t>
            </a:r>
            <a:r>
              <a:rPr lang="en-US" dirty="0" smtClean="0"/>
              <a:t>.</a:t>
            </a:r>
          </a:p>
          <a:p>
            <a:r>
              <a:rPr lang="en-US" dirty="0" smtClean="0"/>
              <a:t>NEC attempted to introduce the NEC PC-9801 in North America, where it was re-branded as the NEC APC in 1982. NEC, the largest semiconductor company of the 1980s, marketed the APC III as the most powerful computer on the market and more reliable machine than leading competitor IBM's PC platform, with the APC III offering twice as much speed (8 MHz), storage (720 KB floppy disks) and resolution (640x400 pixels) at around the same price. Despite the superior hardware compared to its competitors, the APC III eventually failed to make in impact in North America, largely due to the rise of IBM PC clones, which also negatively impacted IBM's share of the North American PC market.</a:t>
            </a:r>
          </a:p>
          <a:p>
            <a:r>
              <a:rPr lang="en-US" dirty="0" smtClean="0"/>
              <a:t>While </a:t>
            </a:r>
            <a:r>
              <a:rPr lang="en-US" dirty="0"/>
              <a:t>the NEC APC was unsuccessful in North America, it became successful in the Asia-Pacific region, particularly in Australia.</a:t>
            </a:r>
          </a:p>
          <a:p>
            <a:endParaRPr lang="en-US" dirty="0"/>
          </a:p>
        </p:txBody>
      </p:sp>
    </p:spTree>
    <p:extLst>
      <p:ext uri="{BB962C8B-B14F-4D97-AF65-F5344CB8AC3E}">
        <p14:creationId xmlns:p14="http://schemas.microsoft.com/office/powerpoint/2010/main" val="1496670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Japanese </a:t>
            </a:r>
            <a:r>
              <a:rPr lang="en-US" dirty="0"/>
              <a:t>NEC </a:t>
            </a:r>
            <a:r>
              <a:rPr lang="en-US" dirty="0" smtClean="0"/>
              <a:t>Computers</a:t>
            </a:r>
            <a:endParaRPr lang="en-US" dirty="0"/>
          </a:p>
        </p:txBody>
      </p:sp>
      <p:sp>
        <p:nvSpPr>
          <p:cNvPr id="3" name="Content Placeholder 2"/>
          <p:cNvSpPr>
            <a:spLocks noGrp="1"/>
          </p:cNvSpPr>
          <p:nvPr>
            <p:ph idx="1"/>
          </p:nvPr>
        </p:nvSpPr>
        <p:spPr>
          <a:xfrm>
            <a:off x="457200" y="1295400"/>
            <a:ext cx="8229600" cy="5334000"/>
          </a:xfrm>
        </p:spPr>
        <p:txBody>
          <a:bodyPr>
            <a:normAutofit fontScale="92500" lnSpcReduction="10000"/>
          </a:bodyPr>
          <a:lstStyle/>
          <a:p>
            <a:pPr marL="137160" indent="0">
              <a:buNone/>
            </a:pPr>
            <a:endParaRPr lang="en-US" dirty="0" smtClean="0"/>
          </a:p>
          <a:p>
            <a:pPr marL="137160" indent="0">
              <a:buNone/>
            </a:pPr>
            <a:r>
              <a:rPr lang="en-US" b="1" dirty="0"/>
              <a:t>Rivalry with Sharp X68000 and FM Towns in Japan</a:t>
            </a:r>
          </a:p>
          <a:p>
            <a:r>
              <a:rPr lang="en-US" dirty="0"/>
              <a:t>The PC-98 was later technically surpassed by fellow Japanese rivals Sharp and </a:t>
            </a:r>
            <a:r>
              <a:rPr lang="en-US" dirty="0" smtClean="0"/>
              <a:t>Fujitsu </a:t>
            </a:r>
            <a:r>
              <a:rPr lang="en-US" dirty="0"/>
              <a:t>when they launched their own more powerful 16/32-bit computers, the </a:t>
            </a:r>
            <a:r>
              <a:rPr lang="en-US" dirty="0" smtClean="0"/>
              <a:t>Sharp X68000 </a:t>
            </a:r>
            <a:r>
              <a:rPr lang="en-US" dirty="0"/>
              <a:t>and FM Towns, in 1987 and 1989, respectively.</a:t>
            </a:r>
          </a:p>
          <a:p>
            <a:r>
              <a:rPr lang="en-US" dirty="0"/>
              <a:t>In response, the PC-98 began using 32-bit Intel CPU processors from 1987 and supported the CD-ROM format from 1989. While both rival computers were capable of more advanced, arcade quality graphics (especially in the X68000's case) and/or greater multimedia features (in the FM Towns' case), neither computer platform was able to dethrone the PC-98 as the Japanese computer market leader.</a:t>
            </a:r>
          </a:p>
          <a:p>
            <a:endParaRPr lang="en-US" dirty="0"/>
          </a:p>
        </p:txBody>
      </p:sp>
    </p:spTree>
    <p:extLst>
      <p:ext uri="{BB962C8B-B14F-4D97-AF65-F5344CB8AC3E}">
        <p14:creationId xmlns:p14="http://schemas.microsoft.com/office/powerpoint/2010/main" val="1787367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Japanese </a:t>
            </a:r>
            <a:r>
              <a:rPr lang="en-US" dirty="0"/>
              <a:t>NEC </a:t>
            </a:r>
            <a:r>
              <a:rPr lang="en-US" dirty="0" smtClean="0"/>
              <a:t>Computers</a:t>
            </a:r>
            <a:endParaRPr lang="en-US" dirty="0"/>
          </a:p>
        </p:txBody>
      </p:sp>
      <p:sp>
        <p:nvSpPr>
          <p:cNvPr id="3" name="Content Placeholder 2"/>
          <p:cNvSpPr>
            <a:spLocks noGrp="1"/>
          </p:cNvSpPr>
          <p:nvPr>
            <p:ph idx="1"/>
          </p:nvPr>
        </p:nvSpPr>
        <p:spPr>
          <a:xfrm>
            <a:off x="457200" y="1295400"/>
            <a:ext cx="8229600" cy="5334000"/>
          </a:xfrm>
        </p:spPr>
        <p:txBody>
          <a:bodyPr>
            <a:normAutofit fontScale="62500" lnSpcReduction="20000"/>
          </a:bodyPr>
          <a:lstStyle/>
          <a:p>
            <a:pPr marL="137160" indent="0">
              <a:buNone/>
            </a:pPr>
            <a:r>
              <a:rPr lang="en-US" sz="3200" b="1" dirty="0"/>
              <a:t>3D graphics cards and </a:t>
            </a:r>
            <a:r>
              <a:rPr lang="en-US" sz="3200" b="1" dirty="0" smtClean="0"/>
              <a:t>rivalry </a:t>
            </a:r>
            <a:r>
              <a:rPr lang="en-US" sz="3200" b="1" dirty="0"/>
              <a:t>with IBM-compatible PC's in </a:t>
            </a:r>
            <a:r>
              <a:rPr lang="en-US" sz="3200" b="1" dirty="0" smtClean="0"/>
              <a:t>Japan</a:t>
            </a:r>
          </a:p>
          <a:p>
            <a:pPr marL="137160" indent="0">
              <a:buNone/>
            </a:pPr>
            <a:endParaRPr lang="en-US" sz="3200" b="1" dirty="0"/>
          </a:p>
          <a:p>
            <a:r>
              <a:rPr lang="en-US" sz="3200" dirty="0"/>
              <a:t>Just as IBM-compatible PC's were on the rise in the mid-1990s</a:t>
            </a:r>
            <a:r>
              <a:rPr lang="en-US" sz="3200" dirty="0" smtClean="0"/>
              <a:t>, NEC</a:t>
            </a:r>
            <a:r>
              <a:rPr lang="en-US" sz="3200" dirty="0" smtClean="0">
                <a:hlinkClick r:id="rId2"/>
              </a:rPr>
              <a:t> </a:t>
            </a:r>
            <a:r>
              <a:rPr lang="en-US" sz="3200" dirty="0"/>
              <a:t>came back by releasing the first 3D graphics accelerator cards on the market, initially for the PC-98. In 1995, NEC released the first 3D graphics card, the PC-FXGA (PC-FX Game Accelerator), exclusively for the PC-98. This allowed the PC-98 to produce the most advanced 3D graphics seen on a home system up until that time, with a polygon rendering performance surpassing the PlayStation console and even rivaling the then upcoming Nintendo 64; in contrast, rival early 1996 3D graphics accelerators for IBM PC clones, such as Creative Labs' 3D Blaster and NVIDIA's NV1, were unable to rival the PlayStation's 3D graphics. </a:t>
            </a:r>
            <a:endParaRPr lang="en-US" sz="3200" dirty="0" smtClean="0"/>
          </a:p>
          <a:p>
            <a:endParaRPr lang="en-US" sz="3200" dirty="0"/>
          </a:p>
          <a:p>
            <a:r>
              <a:rPr lang="en-US" sz="3200" dirty="0" smtClean="0"/>
              <a:t>The </a:t>
            </a:r>
            <a:r>
              <a:rPr lang="en-US" sz="3200" dirty="0"/>
              <a:t>PC-FXGA was originally intended for both the PC-98 computer and the PC-FX console, with as a </a:t>
            </a:r>
            <a:r>
              <a:rPr lang="en-US" sz="3200" dirty="0" smtClean="0"/>
              <a:t>homebrew </a:t>
            </a:r>
            <a:r>
              <a:rPr lang="en-US" sz="3200" dirty="0"/>
              <a:t>development kit for the PC-FX console, allowing the PC-98 to play PC-FX games. However, the PC-FX console lacked the 3D graphical capabilities of the PC-FXGA card, due to the FXGA's HuC6273 graphics chip (originally intended for the PC-FX) never actually being used by the PC-FX console.</a:t>
            </a:r>
          </a:p>
          <a:p>
            <a:endParaRPr lang="en-US" dirty="0"/>
          </a:p>
        </p:txBody>
      </p:sp>
    </p:spTree>
    <p:extLst>
      <p:ext uri="{BB962C8B-B14F-4D97-AF65-F5344CB8AC3E}">
        <p14:creationId xmlns:p14="http://schemas.microsoft.com/office/powerpoint/2010/main" val="2605526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Japanese </a:t>
            </a:r>
            <a:r>
              <a:rPr lang="en-US" dirty="0"/>
              <a:t>NEC </a:t>
            </a:r>
            <a:r>
              <a:rPr lang="en-US" dirty="0" smtClean="0"/>
              <a:t>Computers</a:t>
            </a:r>
            <a:endParaRPr lang="en-US" dirty="0"/>
          </a:p>
        </p:txBody>
      </p:sp>
      <p:sp>
        <p:nvSpPr>
          <p:cNvPr id="3" name="Content Placeholder 2"/>
          <p:cNvSpPr>
            <a:spLocks noGrp="1"/>
          </p:cNvSpPr>
          <p:nvPr>
            <p:ph idx="1"/>
          </p:nvPr>
        </p:nvSpPr>
        <p:spPr>
          <a:xfrm>
            <a:off x="457200" y="1295400"/>
            <a:ext cx="8229600" cy="5334000"/>
          </a:xfrm>
        </p:spPr>
        <p:txBody>
          <a:bodyPr>
            <a:normAutofit fontScale="47500" lnSpcReduction="20000"/>
          </a:bodyPr>
          <a:lstStyle/>
          <a:p>
            <a:pPr marL="137160" indent="0">
              <a:buNone/>
            </a:pPr>
            <a:r>
              <a:rPr lang="en-US" sz="4000" b="1" dirty="0" smtClean="0"/>
              <a:t>Decline of the PC-98 </a:t>
            </a:r>
          </a:p>
          <a:p>
            <a:pPr marL="137160" indent="0">
              <a:buNone/>
            </a:pPr>
            <a:endParaRPr lang="en-US" b="1" dirty="0"/>
          </a:p>
          <a:p>
            <a:r>
              <a:rPr lang="en-US" sz="4400" dirty="0"/>
              <a:t>The PC-98 would continue to dominate the Japanese computer market until the late 1990s, when the arrival of Microsoft Windows 95 made it possible for IBM-compatible PC's to accurately output Japanese text, leading to the rise of IBM-compatible PC's in Japan and marking the end of the 'Golden Age' of Japanese computer gaming</a:t>
            </a:r>
            <a:r>
              <a:rPr lang="en-US" sz="4400" dirty="0" smtClean="0"/>
              <a:t>.</a:t>
            </a:r>
          </a:p>
          <a:p>
            <a:endParaRPr lang="en-US" sz="4400" dirty="0"/>
          </a:p>
          <a:p>
            <a:r>
              <a:rPr lang="en-US" sz="4400" dirty="0"/>
              <a:t>By the end of the 1990s, the PC-98's dwindling market share as well as NEC's greater support for the growing IBM PC market eventually led to the PC-98 slowly losing ground to IBM-compatible PC's. In 1997, the PC-98 NX became one of the first computer platforms produced in line with the </a:t>
            </a:r>
            <a:r>
              <a:rPr lang="en-US" sz="4400" dirty="0" smtClean="0"/>
              <a:t>PC97/PC98 (Not to be confused with PC-98…) </a:t>
            </a:r>
            <a:r>
              <a:rPr lang="en-US" sz="4400" dirty="0"/>
              <a:t>System Design Guide standard, which would later become the worldwide standard for IBM-compatible PC's. As a result, PC-98 standards eventually merged with IBM-compatible PC standards, bringing an end to the traditional PC-98 platform by the early 2000s, succeeded by IBM-compatible </a:t>
            </a:r>
            <a:r>
              <a:rPr lang="en-US" sz="4400" dirty="0" smtClean="0"/>
              <a:t>PC98 </a:t>
            </a:r>
            <a:r>
              <a:rPr lang="en-US" sz="4400" dirty="0"/>
              <a:t>NX computers which are still manufactured through to the present day.</a:t>
            </a:r>
          </a:p>
          <a:p>
            <a:endParaRPr lang="en-US" dirty="0"/>
          </a:p>
        </p:txBody>
      </p:sp>
    </p:spTree>
    <p:extLst>
      <p:ext uri="{BB962C8B-B14F-4D97-AF65-F5344CB8AC3E}">
        <p14:creationId xmlns:p14="http://schemas.microsoft.com/office/powerpoint/2010/main" val="2432386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332" y="-84739"/>
            <a:ext cx="8229600" cy="1143000"/>
          </a:xfrm>
        </p:spPr>
        <p:txBody>
          <a:bodyPr/>
          <a:lstStyle/>
          <a:p>
            <a:r>
              <a:rPr lang="en-US" dirty="0" smtClean="0"/>
              <a:t>Japanese </a:t>
            </a:r>
            <a:r>
              <a:rPr lang="en-US" dirty="0"/>
              <a:t>NEC </a:t>
            </a:r>
            <a:r>
              <a:rPr lang="en-US" dirty="0" smtClean="0"/>
              <a:t>Computers</a:t>
            </a:r>
            <a:endParaRPr lang="en-US" dirty="0"/>
          </a:p>
        </p:txBody>
      </p:sp>
      <p:sp>
        <p:nvSpPr>
          <p:cNvPr id="4" name="Rectangle 3"/>
          <p:cNvSpPr/>
          <p:nvPr/>
        </p:nvSpPr>
        <p:spPr>
          <a:xfrm>
            <a:off x="253389" y="860244"/>
            <a:ext cx="5739384" cy="523220"/>
          </a:xfrm>
          <a:prstGeom prst="rect">
            <a:avLst/>
          </a:prstGeom>
        </p:spPr>
        <p:txBody>
          <a:bodyPr wrap="square">
            <a:spAutoFit/>
          </a:bodyPr>
          <a:lstStyle/>
          <a:p>
            <a:r>
              <a:rPr lang="en-US" sz="2800" dirty="0" smtClean="0"/>
              <a:t>NEC PC98NX Series (1997– Present)</a:t>
            </a:r>
            <a:endParaRPr lang="en-US" sz="28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0202" y="1475553"/>
            <a:ext cx="5032730" cy="314042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4305895"/>
            <a:ext cx="2381250" cy="147637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4315420"/>
            <a:ext cx="2381250" cy="146685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9083" y="4305895"/>
            <a:ext cx="2381250" cy="1466850"/>
          </a:xfrm>
          <a:prstGeom prst="rect">
            <a:avLst/>
          </a:prstGeom>
        </p:spPr>
      </p:pic>
      <p:sp>
        <p:nvSpPr>
          <p:cNvPr id="11" name="Rectangle 10"/>
          <p:cNvSpPr/>
          <p:nvPr/>
        </p:nvSpPr>
        <p:spPr>
          <a:xfrm>
            <a:off x="204217" y="1479969"/>
            <a:ext cx="3453384" cy="2308324"/>
          </a:xfrm>
          <a:prstGeom prst="rect">
            <a:avLst/>
          </a:prstGeom>
        </p:spPr>
        <p:txBody>
          <a:bodyPr wrap="square">
            <a:spAutoFit/>
          </a:bodyPr>
          <a:lstStyle/>
          <a:p>
            <a:r>
              <a:rPr lang="en-US" dirty="0"/>
              <a:t>In October 1997, NEC announced the </a:t>
            </a:r>
            <a:r>
              <a:rPr lang="en-US" dirty="0" smtClean="0"/>
              <a:t>PC98 </a:t>
            </a:r>
            <a:r>
              <a:rPr lang="en-US" dirty="0"/>
              <a:t>NX series of 26 lines consisting of 200 </a:t>
            </a:r>
            <a:r>
              <a:rPr lang="en-US" dirty="0" smtClean="0"/>
              <a:t>models split between the enterprise, </a:t>
            </a:r>
            <a:r>
              <a:rPr lang="en-US" dirty="0"/>
              <a:t>consumer,</a:t>
            </a:r>
            <a:r>
              <a:rPr lang="en-US" dirty="0" smtClean="0"/>
              <a:t> and portable markets. </a:t>
            </a:r>
            <a:r>
              <a:rPr lang="en-US" dirty="0"/>
              <a:t>The series’ architecture was based on the </a:t>
            </a:r>
            <a:r>
              <a:rPr lang="en-US" dirty="0" smtClean="0"/>
              <a:t>Microsoft PC </a:t>
            </a:r>
            <a:r>
              <a:rPr lang="en-US" dirty="0"/>
              <a:t>97/PC 98 system </a:t>
            </a:r>
            <a:r>
              <a:rPr lang="en-US" dirty="0" smtClean="0"/>
              <a:t>design:</a:t>
            </a:r>
            <a:endParaRPr lang="en-US" dirty="0"/>
          </a:p>
        </p:txBody>
      </p:sp>
      <p:sp>
        <p:nvSpPr>
          <p:cNvPr id="12" name="Rectangle 11"/>
          <p:cNvSpPr/>
          <p:nvPr/>
        </p:nvSpPr>
        <p:spPr>
          <a:xfrm>
            <a:off x="228600" y="3886200"/>
            <a:ext cx="2767170" cy="2862322"/>
          </a:xfrm>
          <a:prstGeom prst="rect">
            <a:avLst/>
          </a:prstGeom>
        </p:spPr>
        <p:txBody>
          <a:bodyPr wrap="square">
            <a:spAutoFit/>
          </a:bodyPr>
          <a:lstStyle/>
          <a:p>
            <a:r>
              <a:rPr lang="en-US" dirty="0" smtClean="0"/>
              <a:t>PC </a:t>
            </a:r>
            <a:r>
              <a:rPr lang="en-US" dirty="0"/>
              <a:t>97 Hardware </a:t>
            </a:r>
            <a:r>
              <a:rPr lang="en-US" dirty="0" smtClean="0"/>
              <a:t>Design                 Guide</a:t>
            </a:r>
            <a:r>
              <a:rPr lang="en-US" dirty="0"/>
              <a:t>, v. 1.0, August 30, 1996. © 1996 Microsoft Corporation. </a:t>
            </a:r>
            <a:endParaRPr lang="en-US" dirty="0" smtClean="0"/>
          </a:p>
          <a:p>
            <a:endParaRPr lang="en-US" dirty="0" smtClean="0"/>
          </a:p>
          <a:p>
            <a:r>
              <a:rPr lang="en-US" dirty="0" smtClean="0"/>
              <a:t>PC </a:t>
            </a:r>
            <a:r>
              <a:rPr lang="en-US" dirty="0"/>
              <a:t>98 System Design Guide, Version 1.0, September 5, 1997. © 1997 Microsoft Corporation and Intel Corporation. </a:t>
            </a:r>
          </a:p>
        </p:txBody>
      </p:sp>
      <p:sp>
        <p:nvSpPr>
          <p:cNvPr id="13" name="Rectangle 12"/>
          <p:cNvSpPr/>
          <p:nvPr/>
        </p:nvSpPr>
        <p:spPr>
          <a:xfrm>
            <a:off x="2895600" y="5858470"/>
            <a:ext cx="6324600" cy="923330"/>
          </a:xfrm>
          <a:prstGeom prst="rect">
            <a:avLst/>
          </a:prstGeom>
        </p:spPr>
        <p:txBody>
          <a:bodyPr wrap="square">
            <a:spAutoFit/>
          </a:bodyPr>
          <a:lstStyle/>
          <a:p>
            <a:r>
              <a:rPr lang="en-US" dirty="0" smtClean="0"/>
              <a:t>*Note the difference between the terms, PC-98 and PC98 as these newer NX machines no longer supported many older software titles from PC-9800 due to now-incompatible hardware.</a:t>
            </a:r>
            <a:endParaRPr lang="en-US" dirty="0"/>
          </a:p>
        </p:txBody>
      </p:sp>
    </p:spTree>
    <p:extLst>
      <p:ext uri="{BB962C8B-B14F-4D97-AF65-F5344CB8AC3E}">
        <p14:creationId xmlns:p14="http://schemas.microsoft.com/office/powerpoint/2010/main" val="2385460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Sharp Computers</a:t>
            </a:r>
            <a:endParaRPr lang="en-US" dirty="0"/>
          </a:p>
        </p:txBody>
      </p:sp>
      <p:sp>
        <p:nvSpPr>
          <p:cNvPr id="4" name="Rectangle 3"/>
          <p:cNvSpPr/>
          <p:nvPr/>
        </p:nvSpPr>
        <p:spPr>
          <a:xfrm>
            <a:off x="152400" y="1066800"/>
            <a:ext cx="4572000" cy="523220"/>
          </a:xfrm>
          <a:prstGeom prst="rect">
            <a:avLst/>
          </a:prstGeom>
        </p:spPr>
        <p:txBody>
          <a:bodyPr>
            <a:spAutoFit/>
          </a:bodyPr>
          <a:lstStyle/>
          <a:p>
            <a:r>
              <a:rPr lang="en-US" sz="2800" dirty="0" smtClean="0"/>
              <a:t>Sharp X1 (1982 – 1988)</a:t>
            </a:r>
            <a:endParaRPr lang="en-US" sz="2800" dirty="0"/>
          </a:p>
        </p:txBody>
      </p:sp>
      <p:sp>
        <p:nvSpPr>
          <p:cNvPr id="6" name="Rectangle 5"/>
          <p:cNvSpPr/>
          <p:nvPr/>
        </p:nvSpPr>
        <p:spPr>
          <a:xfrm>
            <a:off x="152400" y="1600200"/>
            <a:ext cx="3048000" cy="11664732"/>
          </a:xfrm>
          <a:prstGeom prst="rect">
            <a:avLst/>
          </a:prstGeom>
        </p:spPr>
        <p:txBody>
          <a:bodyPr wrap="square">
            <a:spAutoFit/>
          </a:bodyPr>
          <a:lstStyle/>
          <a:p>
            <a:r>
              <a:rPr lang="en-US" dirty="0" smtClean="0"/>
              <a:t>Operating System:</a:t>
            </a:r>
          </a:p>
          <a:p>
            <a:r>
              <a:rPr lang="en-US" dirty="0" smtClean="0"/>
              <a:t>Hu-Basic (Loaded from Cassette Tape)</a:t>
            </a:r>
          </a:p>
          <a:p>
            <a:endParaRPr lang="en-US" dirty="0" smtClean="0"/>
          </a:p>
          <a:p>
            <a:r>
              <a:rPr lang="en-US" dirty="0" smtClean="0"/>
              <a:t>CPU:</a:t>
            </a:r>
          </a:p>
          <a:p>
            <a:r>
              <a:rPr lang="en-US" dirty="0" smtClean="0"/>
              <a:t>Sharp </a:t>
            </a:r>
            <a:r>
              <a:rPr lang="en-US" dirty="0" err="1" smtClean="0"/>
              <a:t>Zilog</a:t>
            </a:r>
            <a:r>
              <a:rPr lang="en-US" dirty="0" smtClean="0"/>
              <a:t> (Z-80A) 4 </a:t>
            </a:r>
            <a:r>
              <a:rPr lang="en-US" dirty="0" err="1" smtClean="0"/>
              <a:t>Mhz</a:t>
            </a:r>
            <a:r>
              <a:rPr lang="en-US" dirty="0" smtClean="0"/>
              <a:t> with 64KB Ram, 4-48K </a:t>
            </a:r>
            <a:r>
              <a:rPr lang="en-US" sz="1400" dirty="0" smtClean="0"/>
              <a:t>VRAM</a:t>
            </a:r>
          </a:p>
          <a:p>
            <a:endParaRPr lang="en-US" dirty="0"/>
          </a:p>
          <a:p>
            <a:r>
              <a:rPr lang="en-US" dirty="0" smtClean="0"/>
              <a:t>Graphics:</a:t>
            </a:r>
          </a:p>
          <a:p>
            <a:r>
              <a:rPr lang="en-US" dirty="0" smtClean="0"/>
              <a:t>320×200</a:t>
            </a:r>
            <a:r>
              <a:rPr lang="en-US" altLang="ja-JP" dirty="0" smtClean="0"/>
              <a:t>, </a:t>
            </a:r>
            <a:r>
              <a:rPr lang="en-US" dirty="0" smtClean="0"/>
              <a:t>640×200 resolution</a:t>
            </a:r>
          </a:p>
          <a:p>
            <a:r>
              <a:rPr lang="en-US" dirty="0" smtClean="0"/>
              <a:t>640×400 (X1 Turbo series)</a:t>
            </a:r>
          </a:p>
          <a:p>
            <a:endParaRPr lang="en-US" dirty="0" smtClean="0"/>
          </a:p>
          <a:p>
            <a:r>
              <a:rPr lang="en-US" dirty="0" smtClean="0"/>
              <a:t>Sound:</a:t>
            </a:r>
          </a:p>
          <a:p>
            <a:r>
              <a:rPr lang="en-US" dirty="0" smtClean="0"/>
              <a:t>Beep, PSG, FM, MIDI</a:t>
            </a:r>
          </a:p>
          <a:p>
            <a:endParaRPr lang="en-US" dirty="0"/>
          </a:p>
          <a:p>
            <a:endParaRPr lang="en-US" dirty="0" smtClean="0"/>
          </a:p>
          <a:p>
            <a:endParaRPr lang="en-US" dirty="0" smtClean="0"/>
          </a:p>
          <a:p>
            <a:endParaRPr lang="en-US" dirty="0" smtClean="0"/>
          </a:p>
          <a:p>
            <a:endParaRPr lang="en-US" dirty="0" smtClean="0"/>
          </a:p>
          <a:p>
            <a:endParaRPr lang="en-US" sz="2000" dirty="0" smtClean="0"/>
          </a:p>
          <a:p>
            <a:endParaRPr lang="en-US" sz="2000" dirty="0"/>
          </a:p>
          <a:p>
            <a:endParaRPr lang="en-US" sz="2000" dirty="0" smtClean="0"/>
          </a:p>
          <a:p>
            <a:endParaRPr lang="en-US" sz="2000" dirty="0"/>
          </a:p>
          <a:p>
            <a:endParaRPr lang="en-US" sz="2000" dirty="0" smtClean="0"/>
          </a:p>
          <a:p>
            <a:endParaRPr lang="en-US" sz="2000" dirty="0" smtClean="0"/>
          </a:p>
          <a:p>
            <a:endParaRPr lang="en-US" sz="2000" dirty="0" smtClean="0"/>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a:p>
            <a:endParaRPr lang="en-US" sz="2800" dirty="0"/>
          </a:p>
        </p:txBody>
      </p:sp>
      <p:sp>
        <p:nvSpPr>
          <p:cNvPr id="5" name="Rectangle 4"/>
          <p:cNvSpPr/>
          <p:nvPr/>
        </p:nvSpPr>
        <p:spPr>
          <a:xfrm>
            <a:off x="152400" y="5867400"/>
            <a:ext cx="8915400" cy="646331"/>
          </a:xfrm>
          <a:prstGeom prst="rect">
            <a:avLst/>
          </a:prstGeom>
        </p:spPr>
        <p:txBody>
          <a:bodyPr wrap="square">
            <a:spAutoFit/>
          </a:bodyPr>
          <a:lstStyle/>
          <a:p>
            <a:r>
              <a:rPr lang="en-US" dirty="0"/>
              <a:t>The entirety of the VRAM memory was mapped on to the I/O area, so it was controlled without bank change. Since X1 had these features, it was very powerful for game software</a:t>
            </a:r>
            <a:r>
              <a:rPr lang="en-US" dirty="0" smtClean="0"/>
              <a: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1295400"/>
            <a:ext cx="3657600" cy="4343400"/>
          </a:xfrm>
          <a:prstGeom prst="rect">
            <a:avLst/>
          </a:prstGeom>
        </p:spPr>
      </p:pic>
    </p:spTree>
    <p:extLst>
      <p:ext uri="{BB962C8B-B14F-4D97-AF65-F5344CB8AC3E}">
        <p14:creationId xmlns:p14="http://schemas.microsoft.com/office/powerpoint/2010/main" val="1572274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Sharp Computers</a:t>
            </a:r>
            <a:endParaRPr lang="en-US" dirty="0"/>
          </a:p>
        </p:txBody>
      </p:sp>
      <p:sp>
        <p:nvSpPr>
          <p:cNvPr id="3" name="Content Placeholder 2"/>
          <p:cNvSpPr>
            <a:spLocks noGrp="1"/>
          </p:cNvSpPr>
          <p:nvPr>
            <p:ph idx="1"/>
          </p:nvPr>
        </p:nvSpPr>
        <p:spPr>
          <a:xfrm>
            <a:off x="450141" y="1920240"/>
            <a:ext cx="8229600" cy="4709160"/>
          </a:xfrm>
        </p:spPr>
        <p:txBody>
          <a:bodyPr>
            <a:noAutofit/>
          </a:bodyPr>
          <a:lstStyle/>
          <a:p>
            <a:r>
              <a:rPr lang="en-US" sz="2400" dirty="0" smtClean="0"/>
              <a:t>The X1 was a series of micro-computers released by the Sharp Corporation intended mostly for the home market. </a:t>
            </a:r>
          </a:p>
          <a:p>
            <a:endParaRPr lang="en-US" sz="2400" dirty="0" smtClean="0"/>
          </a:p>
          <a:p>
            <a:r>
              <a:rPr lang="en-US" sz="2400" dirty="0" smtClean="0"/>
              <a:t>Originally there was a bit of a upset with its release since it was a surprise product released shortly after the Sharp MZ series by the Television Division.</a:t>
            </a:r>
          </a:p>
          <a:p>
            <a:endParaRPr lang="en-US" sz="2400" dirty="0"/>
          </a:p>
          <a:p>
            <a:r>
              <a:rPr lang="en-US" sz="2400" dirty="0" smtClean="0"/>
              <a:t>The X1 did </a:t>
            </a:r>
            <a:r>
              <a:rPr lang="en-US" sz="2400" dirty="0"/>
              <a:t>not have a BASIC ROM, and it had to load the </a:t>
            </a:r>
            <a:r>
              <a:rPr lang="en-US" sz="2400" dirty="0" smtClean="0"/>
              <a:t>Hu-BASIC (Partnership between Hudson Software) </a:t>
            </a:r>
            <a:r>
              <a:rPr lang="en-US" sz="2400" dirty="0"/>
              <a:t>interpreter from a cassette tape. On the plus side however, this concept meant that a free RAM area was available that was as big as possible when not using BASIC</a:t>
            </a:r>
            <a:r>
              <a:rPr lang="en-US" sz="2400" dirty="0" smtClean="0"/>
              <a:t>.</a:t>
            </a:r>
          </a:p>
          <a:p>
            <a:endParaRPr lang="en-US" sz="2000" dirty="0" smtClean="0"/>
          </a:p>
        </p:txBody>
      </p:sp>
      <p:sp>
        <p:nvSpPr>
          <p:cNvPr id="4" name="Rectangle 3"/>
          <p:cNvSpPr/>
          <p:nvPr/>
        </p:nvSpPr>
        <p:spPr>
          <a:xfrm>
            <a:off x="454152" y="1295400"/>
            <a:ext cx="3831498" cy="584775"/>
          </a:xfrm>
          <a:prstGeom prst="rect">
            <a:avLst/>
          </a:prstGeom>
        </p:spPr>
        <p:txBody>
          <a:bodyPr wrap="none">
            <a:spAutoFit/>
          </a:bodyPr>
          <a:lstStyle/>
          <a:p>
            <a:r>
              <a:rPr lang="en-US" sz="3200" b="1" dirty="0" smtClean="0"/>
              <a:t>What is a Sharp X1?</a:t>
            </a:r>
            <a:endParaRPr lang="en-US" sz="3200" b="1" dirty="0"/>
          </a:p>
        </p:txBody>
      </p:sp>
    </p:spTree>
    <p:extLst>
      <p:ext uri="{BB962C8B-B14F-4D97-AF65-F5344CB8AC3E}">
        <p14:creationId xmlns:p14="http://schemas.microsoft.com/office/powerpoint/2010/main" val="2531064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Sharp Computers</a:t>
            </a:r>
            <a:endParaRPr lang="en-US" dirty="0"/>
          </a:p>
        </p:txBody>
      </p:sp>
      <p:sp>
        <p:nvSpPr>
          <p:cNvPr id="3" name="Content Placeholder 2"/>
          <p:cNvSpPr>
            <a:spLocks noGrp="1"/>
          </p:cNvSpPr>
          <p:nvPr>
            <p:ph idx="1"/>
          </p:nvPr>
        </p:nvSpPr>
        <p:spPr>
          <a:xfrm>
            <a:off x="457200" y="2057400"/>
            <a:ext cx="8229600" cy="4709160"/>
          </a:xfrm>
        </p:spPr>
        <p:txBody>
          <a:bodyPr>
            <a:noAutofit/>
          </a:bodyPr>
          <a:lstStyle/>
          <a:p>
            <a:r>
              <a:rPr lang="en-US" sz="2400" dirty="0"/>
              <a:t>The X1 was generally thought of as a better gaming machine than it’s rival, the PC-8801 and obtains a cult following particularly those interested in </a:t>
            </a:r>
            <a:r>
              <a:rPr lang="en-US" sz="2400" dirty="0" err="1"/>
              <a:t>Shmups</a:t>
            </a:r>
            <a:r>
              <a:rPr lang="en-US" sz="2400" dirty="0"/>
              <a:t> </a:t>
            </a:r>
            <a:r>
              <a:rPr lang="en-US" sz="2000" dirty="0" smtClean="0"/>
              <a:t>(</a:t>
            </a:r>
            <a:r>
              <a:rPr lang="en-US" sz="2000" dirty="0" err="1"/>
              <a:t>S</a:t>
            </a:r>
            <a:r>
              <a:rPr lang="en-US" sz="2000" dirty="0" err="1" smtClean="0"/>
              <a:t>hoot’em</a:t>
            </a:r>
            <a:r>
              <a:rPr lang="en-US" sz="2000" dirty="0" smtClean="0"/>
              <a:t> ups). </a:t>
            </a:r>
            <a:endParaRPr lang="en-US" sz="2400" dirty="0"/>
          </a:p>
          <a:p>
            <a:endParaRPr lang="en-US" sz="2400" dirty="0" smtClean="0"/>
          </a:p>
          <a:p>
            <a:r>
              <a:rPr lang="en-US" sz="2400" dirty="0" smtClean="0"/>
              <a:t>The </a:t>
            </a:r>
            <a:r>
              <a:rPr lang="en-US" sz="2400" dirty="0"/>
              <a:t>RGB display monitor for the X1 had a television tuner, and a computer screen could be super-imposed on TV. The X1 Twin came with an integrated NEC PC Engine </a:t>
            </a:r>
            <a:r>
              <a:rPr lang="en-US" sz="2400" dirty="0" smtClean="0"/>
              <a:t>and </a:t>
            </a:r>
            <a:r>
              <a:rPr lang="en-US" sz="2400" dirty="0" err="1"/>
              <a:t>HuCard</a:t>
            </a:r>
            <a:r>
              <a:rPr lang="en-US" sz="2400" dirty="0"/>
              <a:t> </a:t>
            </a:r>
            <a:r>
              <a:rPr lang="en-US" sz="2400" dirty="0" smtClean="0"/>
              <a:t>slot </a:t>
            </a:r>
            <a:r>
              <a:rPr lang="en-US" sz="2000" dirty="0" smtClean="0"/>
              <a:t>(Another </a:t>
            </a:r>
            <a:r>
              <a:rPr lang="en-US" sz="2000" dirty="0"/>
              <a:t>instance of Hudson </a:t>
            </a:r>
            <a:r>
              <a:rPr lang="en-US" sz="2000" dirty="0" err="1" smtClean="0"/>
              <a:t>Soft’s</a:t>
            </a:r>
            <a:r>
              <a:rPr lang="en-US" sz="2000" dirty="0" smtClean="0"/>
              <a:t> partnership).</a:t>
            </a:r>
            <a:endParaRPr lang="en-US" sz="2000" dirty="0"/>
          </a:p>
          <a:p>
            <a:endParaRPr lang="en-US" sz="2000" dirty="0" smtClean="0"/>
          </a:p>
        </p:txBody>
      </p:sp>
      <p:sp>
        <p:nvSpPr>
          <p:cNvPr id="4" name="Rectangle 3"/>
          <p:cNvSpPr/>
          <p:nvPr/>
        </p:nvSpPr>
        <p:spPr>
          <a:xfrm>
            <a:off x="454152" y="1295400"/>
            <a:ext cx="3831498" cy="584775"/>
          </a:xfrm>
          <a:prstGeom prst="rect">
            <a:avLst/>
          </a:prstGeom>
        </p:spPr>
        <p:txBody>
          <a:bodyPr wrap="none">
            <a:spAutoFit/>
          </a:bodyPr>
          <a:lstStyle/>
          <a:p>
            <a:r>
              <a:rPr lang="en-US" sz="3200" b="1" dirty="0" smtClean="0"/>
              <a:t>What is a Sharp X1?</a:t>
            </a:r>
            <a:endParaRPr lang="en-US" sz="3200" b="1" dirty="0"/>
          </a:p>
        </p:txBody>
      </p:sp>
    </p:spTree>
    <p:extLst>
      <p:ext uri="{BB962C8B-B14F-4D97-AF65-F5344CB8AC3E}">
        <p14:creationId xmlns:p14="http://schemas.microsoft.com/office/powerpoint/2010/main" val="2917475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Sharp Computers</a:t>
            </a:r>
            <a:endParaRPr lang="en-US" dirty="0"/>
          </a:p>
        </p:txBody>
      </p:sp>
      <p:sp>
        <p:nvSpPr>
          <p:cNvPr id="4" name="Rectangle 3"/>
          <p:cNvSpPr/>
          <p:nvPr/>
        </p:nvSpPr>
        <p:spPr>
          <a:xfrm>
            <a:off x="152400" y="1066800"/>
            <a:ext cx="4572000" cy="523220"/>
          </a:xfrm>
          <a:prstGeom prst="rect">
            <a:avLst/>
          </a:prstGeom>
        </p:spPr>
        <p:txBody>
          <a:bodyPr>
            <a:spAutoFit/>
          </a:bodyPr>
          <a:lstStyle/>
          <a:p>
            <a:r>
              <a:rPr lang="en-US" sz="2800" dirty="0" smtClean="0"/>
              <a:t>Sharp X68000 (1987 – 1993)</a:t>
            </a:r>
            <a:endParaRPr lang="en-US" sz="2800" dirty="0"/>
          </a:p>
        </p:txBody>
      </p:sp>
      <p:sp>
        <p:nvSpPr>
          <p:cNvPr id="6" name="Rectangle 5"/>
          <p:cNvSpPr/>
          <p:nvPr/>
        </p:nvSpPr>
        <p:spPr>
          <a:xfrm>
            <a:off x="103599" y="1590020"/>
            <a:ext cx="3706401" cy="13572946"/>
          </a:xfrm>
          <a:prstGeom prst="rect">
            <a:avLst/>
          </a:prstGeom>
        </p:spPr>
        <p:txBody>
          <a:bodyPr wrap="square">
            <a:spAutoFit/>
          </a:bodyPr>
          <a:lstStyle/>
          <a:p>
            <a:r>
              <a:rPr lang="en-US" dirty="0" smtClean="0"/>
              <a:t>Operating </a:t>
            </a:r>
            <a:r>
              <a:rPr lang="en-US" dirty="0"/>
              <a:t>System:</a:t>
            </a:r>
          </a:p>
          <a:p>
            <a:r>
              <a:rPr lang="en-US" dirty="0"/>
              <a:t>Human68k (Developed by Hudson Soft similar to MS-DOS</a:t>
            </a:r>
            <a:r>
              <a:rPr lang="en-US" dirty="0" smtClean="0"/>
              <a:t>)</a:t>
            </a:r>
          </a:p>
          <a:p>
            <a:r>
              <a:rPr lang="en-US" dirty="0" err="1" smtClean="0"/>
              <a:t>NetBSD</a:t>
            </a:r>
            <a:r>
              <a:rPr lang="en-US" dirty="0" smtClean="0"/>
              <a:t> (X68030), OS-9</a:t>
            </a:r>
            <a:endParaRPr lang="en-US" dirty="0"/>
          </a:p>
          <a:p>
            <a:endParaRPr lang="en-US" dirty="0"/>
          </a:p>
          <a:p>
            <a:r>
              <a:rPr lang="en-US" dirty="0" smtClean="0"/>
              <a:t>CPU:</a:t>
            </a:r>
          </a:p>
          <a:p>
            <a:r>
              <a:rPr lang="en-US" dirty="0" smtClean="0"/>
              <a:t>Motorola MC68000 </a:t>
            </a:r>
            <a:r>
              <a:rPr lang="en-US" dirty="0"/>
              <a:t>10 </a:t>
            </a:r>
            <a:r>
              <a:rPr lang="en-US" dirty="0" err="1" smtClean="0"/>
              <a:t>Mhz</a:t>
            </a:r>
            <a:endParaRPr lang="en-US" dirty="0" smtClean="0"/>
          </a:p>
          <a:p>
            <a:r>
              <a:rPr lang="en-US" dirty="0" smtClean="0"/>
              <a:t>1MB Ram</a:t>
            </a:r>
          </a:p>
          <a:p>
            <a:r>
              <a:rPr lang="en-US" dirty="0"/>
              <a:t>Motorola </a:t>
            </a:r>
            <a:r>
              <a:rPr lang="en-US" dirty="0" smtClean="0"/>
              <a:t>MC68030 25 </a:t>
            </a:r>
            <a:r>
              <a:rPr lang="en-US" dirty="0" err="1"/>
              <a:t>Mhz</a:t>
            </a:r>
            <a:r>
              <a:rPr lang="en-US" dirty="0"/>
              <a:t> </a:t>
            </a:r>
          </a:p>
          <a:p>
            <a:r>
              <a:rPr lang="en-US" dirty="0" smtClean="0"/>
              <a:t>4MB Ram</a:t>
            </a:r>
          </a:p>
          <a:p>
            <a:endParaRPr lang="en-US" dirty="0" smtClean="0"/>
          </a:p>
          <a:p>
            <a:r>
              <a:rPr lang="en-US" dirty="0" smtClean="0"/>
              <a:t>Graphics:</a:t>
            </a:r>
          </a:p>
          <a:p>
            <a:r>
              <a:rPr lang="en-US" sz="1700" dirty="0" smtClean="0"/>
              <a:t>1024x1024 resolution with 768x512, </a:t>
            </a:r>
            <a:r>
              <a:rPr lang="en-US" sz="1700" dirty="0"/>
              <a:t>512x512, </a:t>
            </a:r>
            <a:r>
              <a:rPr lang="en-US" sz="1700" dirty="0" smtClean="0"/>
              <a:t>512x256, 256x256 selectable</a:t>
            </a:r>
          </a:p>
          <a:p>
            <a:r>
              <a:rPr lang="en-US" dirty="0" smtClean="0"/>
              <a:t>15, 24, 31kHz up to 65,535 colors as a cable ready television (NTSC-J)</a:t>
            </a:r>
          </a:p>
          <a:p>
            <a:endParaRPr lang="en-US" dirty="0"/>
          </a:p>
          <a:p>
            <a:r>
              <a:rPr lang="en-US" dirty="0" smtClean="0"/>
              <a:t>Sound:</a:t>
            </a:r>
          </a:p>
          <a:p>
            <a:r>
              <a:rPr lang="en-US" dirty="0" smtClean="0"/>
              <a:t>Beep, PSG, FM, MIDI</a:t>
            </a:r>
          </a:p>
          <a:p>
            <a:endParaRPr lang="en-US" dirty="0"/>
          </a:p>
          <a:p>
            <a:r>
              <a:rPr lang="en-US" dirty="0"/>
              <a:t>Optional </a:t>
            </a:r>
            <a:r>
              <a:rPr lang="en-US" dirty="0" smtClean="0"/>
              <a:t>80MB SCSI </a:t>
            </a:r>
            <a:r>
              <a:rPr lang="en-US" dirty="0"/>
              <a:t>HDD</a:t>
            </a:r>
          </a:p>
          <a:p>
            <a:endParaRPr lang="en-US" dirty="0" smtClean="0"/>
          </a:p>
          <a:p>
            <a:endParaRPr lang="en-US" dirty="0"/>
          </a:p>
          <a:p>
            <a:endParaRPr lang="en-US" dirty="0" smtClean="0"/>
          </a:p>
          <a:p>
            <a:endParaRPr lang="en-US" dirty="0" smtClean="0"/>
          </a:p>
          <a:p>
            <a:endParaRPr lang="en-US" dirty="0" smtClean="0"/>
          </a:p>
          <a:p>
            <a:endParaRPr lang="en-US" dirty="0" smtClean="0"/>
          </a:p>
          <a:p>
            <a:endParaRPr lang="en-US" sz="2000" dirty="0" smtClean="0"/>
          </a:p>
          <a:p>
            <a:endParaRPr lang="en-US" sz="2000" dirty="0"/>
          </a:p>
          <a:p>
            <a:endParaRPr lang="en-US" sz="2000" dirty="0" smtClean="0"/>
          </a:p>
          <a:p>
            <a:endParaRPr lang="en-US" sz="2000" dirty="0"/>
          </a:p>
          <a:p>
            <a:endParaRPr lang="en-US" sz="2000" dirty="0" smtClean="0"/>
          </a:p>
          <a:p>
            <a:endParaRPr lang="en-US" sz="2000" dirty="0" smtClean="0"/>
          </a:p>
          <a:p>
            <a:endParaRPr lang="en-US" sz="2000" dirty="0" smtClean="0"/>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a:p>
            <a:endParaRPr lang="en-US" sz="28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5078" y="1676401"/>
            <a:ext cx="5276521" cy="3886200"/>
          </a:xfrm>
          <a:prstGeom prst="rect">
            <a:avLst/>
          </a:prstGeom>
        </p:spPr>
      </p:pic>
      <p:sp>
        <p:nvSpPr>
          <p:cNvPr id="9" name="Rectangle 8"/>
          <p:cNvSpPr/>
          <p:nvPr/>
        </p:nvSpPr>
        <p:spPr>
          <a:xfrm>
            <a:off x="3602783" y="5632940"/>
            <a:ext cx="5529185" cy="1200329"/>
          </a:xfrm>
          <a:prstGeom prst="rect">
            <a:avLst/>
          </a:prstGeom>
        </p:spPr>
        <p:txBody>
          <a:bodyPr wrap="square">
            <a:spAutoFit/>
          </a:bodyPr>
          <a:lstStyle/>
          <a:p>
            <a:r>
              <a:rPr lang="en-US" dirty="0"/>
              <a:t>Since the system's release, software such as Human68k, console, SX-Window C compiler suites, and BIOS ROMs have been released as public domain and are freely available for download.</a:t>
            </a:r>
          </a:p>
        </p:txBody>
      </p:sp>
    </p:spTree>
    <p:extLst>
      <p:ext uri="{BB962C8B-B14F-4D97-AF65-F5344CB8AC3E}">
        <p14:creationId xmlns:p14="http://schemas.microsoft.com/office/powerpoint/2010/main" val="1045691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152" y="-126712"/>
            <a:ext cx="8229600" cy="1143000"/>
          </a:xfrm>
        </p:spPr>
        <p:txBody>
          <a:bodyPr/>
          <a:lstStyle/>
          <a:p>
            <a:r>
              <a:rPr lang="en-US" dirty="0" smtClean="0"/>
              <a:t>Sharp Computers</a:t>
            </a:r>
            <a:endParaRPr lang="en-US" dirty="0"/>
          </a:p>
        </p:txBody>
      </p:sp>
      <p:sp>
        <p:nvSpPr>
          <p:cNvPr id="3" name="Content Placeholder 2"/>
          <p:cNvSpPr>
            <a:spLocks noGrp="1"/>
          </p:cNvSpPr>
          <p:nvPr>
            <p:ph idx="1"/>
          </p:nvPr>
        </p:nvSpPr>
        <p:spPr>
          <a:xfrm>
            <a:off x="402015" y="1358807"/>
            <a:ext cx="8229600" cy="4709160"/>
          </a:xfrm>
        </p:spPr>
        <p:txBody>
          <a:bodyPr>
            <a:noAutofit/>
          </a:bodyPr>
          <a:lstStyle/>
          <a:p>
            <a:r>
              <a:rPr lang="en-US" sz="2000" dirty="0" smtClean="0"/>
              <a:t>A 16-Bit computer released </a:t>
            </a:r>
            <a:r>
              <a:rPr lang="en-US" sz="2000" dirty="0"/>
              <a:t>around the same time as the Amiga and Atari </a:t>
            </a:r>
            <a:r>
              <a:rPr lang="en-US" sz="2000" dirty="0" smtClean="0"/>
              <a:t>ST. </a:t>
            </a:r>
            <a:r>
              <a:rPr lang="en-US" sz="2000" dirty="0"/>
              <a:t>Originally released in 1987 with a 10MHz 68000 CPU and 1MB RAM, the series finished six years later with a 25MHz </a:t>
            </a:r>
            <a:r>
              <a:rPr lang="en-US" sz="2000" dirty="0" smtClean="0"/>
              <a:t>68030 series which had </a:t>
            </a:r>
            <a:r>
              <a:rPr lang="en-US" sz="2000" dirty="0"/>
              <a:t>4MB RAM and a 80MB HD. Earlier models used SASI (</a:t>
            </a:r>
            <a:r>
              <a:rPr lang="en-US" sz="2000" dirty="0" err="1"/>
              <a:t>Shugart</a:t>
            </a:r>
            <a:r>
              <a:rPr lang="en-US" sz="2000" dirty="0"/>
              <a:t> Associates System Interface) which was a forerunner to SCSI, and is almost pin compatible with early SCSI drives. Later models used real SCSI. The series </a:t>
            </a:r>
            <a:r>
              <a:rPr lang="en-US" sz="2000" dirty="0" smtClean="0"/>
              <a:t>favored </a:t>
            </a:r>
            <a:r>
              <a:rPr lang="en-US" sz="2000" b="1" dirty="0"/>
              <a:t>soft-eject</a:t>
            </a:r>
            <a:r>
              <a:rPr lang="en-US" sz="2000" dirty="0"/>
              <a:t> 5.25" floppies though there were a few "Compact" releases with 3.25" drives and smaller cases. </a:t>
            </a:r>
            <a:endParaRPr lang="en-US" sz="2000" dirty="0" smtClean="0"/>
          </a:p>
          <a:p>
            <a:endParaRPr lang="en-US" sz="2000" dirty="0"/>
          </a:p>
          <a:p>
            <a:r>
              <a:rPr lang="en-US" sz="2000" dirty="0" smtClean="0"/>
              <a:t>One </a:t>
            </a:r>
            <a:r>
              <a:rPr lang="en-US" sz="2000" dirty="0"/>
              <a:t>of the most striking things about the system was the case - a </a:t>
            </a:r>
            <a:r>
              <a:rPr lang="en-US" sz="2000" dirty="0" smtClean="0"/>
              <a:t>twin tower design </a:t>
            </a:r>
            <a:r>
              <a:rPr lang="en-US" sz="2000" dirty="0"/>
              <a:t>bisected by a click-in/out carrying handle, reminiscent more of a mainframe computer than a PC. It was one of the first computers to feature soft-on power, where the main power supply was always on and the front-mounted power switch would only signal the machine to shut down, giving software time to save, shutdown and usually fade out the sound and the screen. </a:t>
            </a:r>
            <a:endParaRPr lang="en-US" sz="1800" dirty="0" smtClean="0"/>
          </a:p>
        </p:txBody>
      </p:sp>
      <p:sp>
        <p:nvSpPr>
          <p:cNvPr id="4" name="Rectangle 3"/>
          <p:cNvSpPr/>
          <p:nvPr/>
        </p:nvSpPr>
        <p:spPr>
          <a:xfrm>
            <a:off x="402015" y="723900"/>
            <a:ext cx="4652236" cy="584775"/>
          </a:xfrm>
          <a:prstGeom prst="rect">
            <a:avLst/>
          </a:prstGeom>
        </p:spPr>
        <p:txBody>
          <a:bodyPr wrap="none">
            <a:spAutoFit/>
          </a:bodyPr>
          <a:lstStyle/>
          <a:p>
            <a:r>
              <a:rPr lang="en-US" sz="3200" b="1" dirty="0" smtClean="0"/>
              <a:t>What is a Sharp X68000?</a:t>
            </a:r>
            <a:endParaRPr lang="en-US" sz="3200" b="1" dirty="0"/>
          </a:p>
        </p:txBody>
      </p:sp>
    </p:spTree>
    <p:extLst>
      <p:ext uri="{BB962C8B-B14F-4D97-AF65-F5344CB8AC3E}">
        <p14:creationId xmlns:p14="http://schemas.microsoft.com/office/powerpoint/2010/main" val="3875348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pPr marL="585216" lvl="1" indent="0">
              <a:buNone/>
            </a:pPr>
            <a:r>
              <a:rPr lang="en-US" sz="2800" b="1" dirty="0" smtClean="0"/>
              <a:t>NEC</a:t>
            </a:r>
            <a:r>
              <a:rPr lang="en-US" dirty="0"/>
              <a:t>, </a:t>
            </a:r>
            <a:r>
              <a:rPr lang="en-US" sz="2800" b="1" dirty="0"/>
              <a:t>Sharp</a:t>
            </a:r>
            <a:r>
              <a:rPr lang="en-US" sz="2800" dirty="0"/>
              <a:t> </a:t>
            </a:r>
            <a:r>
              <a:rPr lang="en-US" dirty="0"/>
              <a:t>and </a:t>
            </a:r>
            <a:r>
              <a:rPr lang="en-US" sz="2800" b="1" dirty="0"/>
              <a:t>Fujitsu</a:t>
            </a:r>
            <a:r>
              <a:rPr lang="en-US" sz="2800" dirty="0"/>
              <a:t> </a:t>
            </a:r>
            <a:r>
              <a:rPr lang="en-US" dirty="0"/>
              <a:t>at this time were considered the “Big 3” entities that had their own lines of </a:t>
            </a:r>
            <a:r>
              <a:rPr lang="en-US" dirty="0" smtClean="0"/>
              <a:t>micro-computers, whereas </a:t>
            </a:r>
            <a:r>
              <a:rPr lang="en-US" sz="2800" b="1" dirty="0"/>
              <a:t>MSX</a:t>
            </a:r>
            <a:r>
              <a:rPr lang="en-US" dirty="0"/>
              <a:t> was more of a computer standard </a:t>
            </a:r>
            <a:r>
              <a:rPr lang="en-US" dirty="0" smtClean="0"/>
              <a:t>of hardware specifications for micro-computers that were developed </a:t>
            </a:r>
            <a:r>
              <a:rPr lang="en-US" dirty="0"/>
              <a:t>by over </a:t>
            </a:r>
            <a:r>
              <a:rPr lang="en-US" dirty="0" smtClean="0"/>
              <a:t>20+ </a:t>
            </a:r>
            <a:r>
              <a:rPr lang="en-US" dirty="0"/>
              <a:t>different manufacturers. </a:t>
            </a: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5168912"/>
            <a:ext cx="2588345" cy="1308088"/>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9748" y="3983487"/>
            <a:ext cx="3037397" cy="109650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0439" y="4199672"/>
            <a:ext cx="2525336" cy="659744"/>
          </a:xfrm>
          <a:prstGeom prst="rect">
            <a:avLst/>
          </a:prstGeom>
        </p:spPr>
      </p:pic>
      <p:pic>
        <p:nvPicPr>
          <p:cNvPr id="14" name="Picture 2" descr="C:\Users\Olivier\Dropbox\VCFSE\Pictures\MSX_Logo_1.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5257800"/>
            <a:ext cx="2592960" cy="1061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9630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0600"/>
            <a:ext cx="8229600" cy="1143000"/>
          </a:xfrm>
        </p:spPr>
        <p:txBody>
          <a:bodyPr/>
          <a:lstStyle/>
          <a:p>
            <a:r>
              <a:rPr lang="en-US" dirty="0" smtClean="0"/>
              <a:t>Sharp Computers</a:t>
            </a:r>
            <a:endParaRPr lang="en-US" dirty="0"/>
          </a:p>
        </p:txBody>
      </p:sp>
      <p:sp>
        <p:nvSpPr>
          <p:cNvPr id="3" name="Content Placeholder 2"/>
          <p:cNvSpPr>
            <a:spLocks noGrp="1"/>
          </p:cNvSpPr>
          <p:nvPr>
            <p:ph idx="1"/>
          </p:nvPr>
        </p:nvSpPr>
        <p:spPr>
          <a:xfrm>
            <a:off x="402015" y="1579961"/>
            <a:ext cx="8229600" cy="4709160"/>
          </a:xfrm>
        </p:spPr>
        <p:txBody>
          <a:bodyPr>
            <a:noAutofit/>
          </a:bodyPr>
          <a:lstStyle/>
          <a:p>
            <a:r>
              <a:rPr lang="en-US" sz="1800" dirty="0"/>
              <a:t>Two expansion slots closely related to the ISA standard, and a host of ports as standard: 2 MSX compatible joystick ports, parallel, serial, external floppy (It could run 4 drives, two were built-in) port, 3D goggles port, as well as TV/monitor control</a:t>
            </a:r>
            <a:r>
              <a:rPr lang="en-US" sz="1800" dirty="0" smtClean="0"/>
              <a:t>, SASI</a:t>
            </a:r>
            <a:r>
              <a:rPr lang="en-US" sz="1800" dirty="0"/>
              <a:t>, headphone, microphone, RGB in and out... Very advanced for the time, and in terms of </a:t>
            </a:r>
            <a:r>
              <a:rPr lang="en-US" sz="1800" dirty="0" smtClean="0"/>
              <a:t>design.</a:t>
            </a:r>
          </a:p>
          <a:p>
            <a:endParaRPr lang="en-US" sz="1800" dirty="0" smtClean="0"/>
          </a:p>
          <a:p>
            <a:r>
              <a:rPr lang="en-US" sz="1800" dirty="0"/>
              <a:t>In terms of hardware, it was very similar to arcade machines of the time, and served as the Capcom CPS system development machine. It supports separate text RAM, graphic RAM and hardware sprites. Sound </a:t>
            </a:r>
            <a:r>
              <a:rPr lang="en-US" sz="1800" dirty="0" smtClean="0"/>
              <a:t>was </a:t>
            </a:r>
            <a:r>
              <a:rPr lang="en-US" sz="1800" dirty="0"/>
              <a:t>produced internally via Yamaha's then top-of-the-line YM2151 FM synthesizer and a single channel OKI MSM6258V for PCM. Due to this and other similarities, it played host to many </a:t>
            </a:r>
            <a:r>
              <a:rPr lang="en-US" sz="1800" dirty="0" smtClean="0"/>
              <a:t>near-original arcade </a:t>
            </a:r>
            <a:r>
              <a:rPr lang="en-US" sz="1800" dirty="0"/>
              <a:t>game ports in its day. </a:t>
            </a:r>
            <a:br>
              <a:rPr lang="en-US" sz="1800" dirty="0"/>
            </a:br>
            <a:endParaRPr lang="en-US" sz="1800" dirty="0"/>
          </a:p>
          <a:p>
            <a:r>
              <a:rPr lang="en-US" sz="1800" dirty="0"/>
              <a:t>Capcom produced a converter that was originally sold packaged with the X68000 version of </a:t>
            </a:r>
            <a:r>
              <a:rPr lang="en-US" sz="1800" i="1" dirty="0"/>
              <a:t>Street Fighter II′</a:t>
            </a:r>
            <a:r>
              <a:rPr lang="en-US" sz="1800" dirty="0"/>
              <a:t> that allowed users to plug in a Super </a:t>
            </a:r>
            <a:r>
              <a:rPr lang="en-US" sz="1800" dirty="0" err="1"/>
              <a:t>Famicom</a:t>
            </a:r>
            <a:r>
              <a:rPr lang="en-US" sz="1800" dirty="0"/>
              <a:t> or Mega Drive controller into the system. The adapter was made specifically so that users could plug in the Capcom Power Stick Fighter controller into the system.</a:t>
            </a:r>
          </a:p>
        </p:txBody>
      </p:sp>
      <p:sp>
        <p:nvSpPr>
          <p:cNvPr id="4" name="Rectangle 3"/>
          <p:cNvSpPr/>
          <p:nvPr/>
        </p:nvSpPr>
        <p:spPr>
          <a:xfrm>
            <a:off x="402015" y="967112"/>
            <a:ext cx="4652236" cy="584775"/>
          </a:xfrm>
          <a:prstGeom prst="rect">
            <a:avLst/>
          </a:prstGeom>
        </p:spPr>
        <p:txBody>
          <a:bodyPr wrap="none">
            <a:spAutoFit/>
          </a:bodyPr>
          <a:lstStyle/>
          <a:p>
            <a:r>
              <a:rPr lang="en-US" sz="3200" b="1" dirty="0" smtClean="0"/>
              <a:t>What is a Sharp X68000?</a:t>
            </a:r>
            <a:endParaRPr lang="en-US" sz="3200" b="1" dirty="0"/>
          </a:p>
        </p:txBody>
      </p:sp>
    </p:spTree>
    <p:extLst>
      <p:ext uri="{BB962C8B-B14F-4D97-AF65-F5344CB8AC3E}">
        <p14:creationId xmlns:p14="http://schemas.microsoft.com/office/powerpoint/2010/main" val="4244648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Fujitsu Computers</a:t>
            </a:r>
            <a:endParaRPr lang="en-US" dirty="0"/>
          </a:p>
        </p:txBody>
      </p:sp>
      <p:sp>
        <p:nvSpPr>
          <p:cNvPr id="4" name="Rectangle 3"/>
          <p:cNvSpPr/>
          <p:nvPr/>
        </p:nvSpPr>
        <p:spPr>
          <a:xfrm>
            <a:off x="152400" y="1066800"/>
            <a:ext cx="6400800" cy="523220"/>
          </a:xfrm>
          <a:prstGeom prst="rect">
            <a:avLst/>
          </a:prstGeom>
        </p:spPr>
        <p:txBody>
          <a:bodyPr wrap="square">
            <a:spAutoFit/>
          </a:bodyPr>
          <a:lstStyle/>
          <a:p>
            <a:r>
              <a:rPr lang="en-US" sz="2800" dirty="0" smtClean="0"/>
              <a:t>FM-7 / 77 (Fujitsu Micro 7) (1982 – 1988)</a:t>
            </a:r>
            <a:endParaRPr lang="en-US" sz="2800" dirty="0"/>
          </a:p>
        </p:txBody>
      </p:sp>
      <p:sp>
        <p:nvSpPr>
          <p:cNvPr id="6" name="Rectangle 5"/>
          <p:cNvSpPr/>
          <p:nvPr/>
        </p:nvSpPr>
        <p:spPr>
          <a:xfrm>
            <a:off x="152400" y="1600200"/>
            <a:ext cx="3048000" cy="10079682"/>
          </a:xfrm>
          <a:prstGeom prst="rect">
            <a:avLst/>
          </a:prstGeom>
        </p:spPr>
        <p:txBody>
          <a:bodyPr wrap="square">
            <a:spAutoFit/>
          </a:bodyPr>
          <a:lstStyle/>
          <a:p>
            <a:r>
              <a:rPr lang="en-US" sz="1700" dirty="0" smtClean="0"/>
              <a:t>Operating System:</a:t>
            </a:r>
          </a:p>
          <a:p>
            <a:r>
              <a:rPr lang="en-US" sz="1700" dirty="0"/>
              <a:t>Fujitsu Disk Basic , OS-9, FLEX</a:t>
            </a:r>
            <a:endParaRPr lang="en-US" sz="1700" dirty="0" smtClean="0"/>
          </a:p>
          <a:p>
            <a:endParaRPr lang="en-US" sz="1700" dirty="0" smtClean="0"/>
          </a:p>
          <a:p>
            <a:r>
              <a:rPr lang="en-US" sz="1700" dirty="0" smtClean="0"/>
              <a:t>CPU</a:t>
            </a:r>
            <a:r>
              <a:rPr lang="en-US" sz="1700" dirty="0"/>
              <a:t>:</a:t>
            </a:r>
          </a:p>
          <a:p>
            <a:r>
              <a:rPr lang="en-US" sz="1700" dirty="0"/>
              <a:t>2 x MC68B09 </a:t>
            </a:r>
            <a:r>
              <a:rPr lang="en-US" sz="1700" dirty="0" smtClean="0"/>
              <a:t>2Mhz</a:t>
            </a:r>
          </a:p>
          <a:p>
            <a:r>
              <a:rPr lang="en-US" sz="1700" dirty="0" smtClean="0"/>
              <a:t>MBL68B09 8Mhz (FM77)</a:t>
            </a:r>
            <a:endParaRPr lang="en-US" sz="1700" dirty="0"/>
          </a:p>
          <a:p>
            <a:r>
              <a:rPr lang="en-US" sz="1700" dirty="0" smtClean="0"/>
              <a:t>with </a:t>
            </a:r>
            <a:r>
              <a:rPr lang="en-US" sz="1700" dirty="0"/>
              <a:t>64KB Ram, 48KB VRAM, 48KB </a:t>
            </a:r>
            <a:r>
              <a:rPr lang="en-US" sz="1700" dirty="0" smtClean="0"/>
              <a:t>ROM</a:t>
            </a:r>
          </a:p>
          <a:p>
            <a:endParaRPr lang="en-US" sz="1700" dirty="0"/>
          </a:p>
          <a:p>
            <a:r>
              <a:rPr lang="en-US" sz="1700" dirty="0"/>
              <a:t>Graphics:</a:t>
            </a:r>
          </a:p>
          <a:p>
            <a:r>
              <a:rPr lang="en-US" sz="1700" dirty="0" smtClean="0"/>
              <a:t>640×200 resolution, 8 colors</a:t>
            </a:r>
            <a:endParaRPr lang="en-US" sz="1700" dirty="0"/>
          </a:p>
          <a:p>
            <a:endParaRPr lang="en-US" sz="1700" dirty="0"/>
          </a:p>
          <a:p>
            <a:r>
              <a:rPr lang="en-US" sz="1700" dirty="0"/>
              <a:t>Sound:</a:t>
            </a:r>
          </a:p>
          <a:p>
            <a:r>
              <a:rPr lang="en-US" sz="1700" dirty="0"/>
              <a:t>Beep, </a:t>
            </a:r>
            <a:r>
              <a:rPr lang="en-US" sz="1700" dirty="0" smtClean="0"/>
              <a:t>PSG 3</a:t>
            </a:r>
            <a:endParaRPr lang="en-US" dirty="0" smtClean="0"/>
          </a:p>
          <a:p>
            <a:endParaRPr lang="en-US" dirty="0" smtClean="0"/>
          </a:p>
          <a:p>
            <a:endParaRPr lang="en-US" sz="2000" dirty="0" smtClean="0"/>
          </a:p>
          <a:p>
            <a:endParaRPr lang="en-US" sz="2000" dirty="0"/>
          </a:p>
          <a:p>
            <a:endParaRPr lang="en-US" sz="2000" dirty="0" smtClean="0"/>
          </a:p>
          <a:p>
            <a:endParaRPr lang="en-US" sz="2000" dirty="0"/>
          </a:p>
          <a:p>
            <a:endParaRPr lang="en-US" sz="2000" dirty="0" smtClean="0"/>
          </a:p>
          <a:p>
            <a:endParaRPr lang="en-US" sz="2000" dirty="0" smtClean="0"/>
          </a:p>
          <a:p>
            <a:endParaRPr lang="en-US" sz="2000" dirty="0" smtClean="0"/>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a:p>
            <a:endParaRPr lang="en-US" sz="2800" dirty="0"/>
          </a:p>
        </p:txBody>
      </p:sp>
      <p:pic>
        <p:nvPicPr>
          <p:cNvPr id="2050" name="Picture 2" descr="http://www.hardcoregaming101.net/JPNcomputers/hardware/fmnew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6151" y="1600200"/>
            <a:ext cx="5615898" cy="347578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0" y="5380672"/>
            <a:ext cx="8991600" cy="1477328"/>
          </a:xfrm>
          <a:prstGeom prst="rect">
            <a:avLst/>
          </a:prstGeom>
        </p:spPr>
        <p:txBody>
          <a:bodyPr wrap="square">
            <a:spAutoFit/>
          </a:bodyPr>
          <a:lstStyle/>
          <a:p>
            <a:r>
              <a:rPr lang="en-US" dirty="0"/>
              <a:t>The F-BASIC was an enhanced version of Microsoft’s Color BASIC. BASIC. The additions to the standard Microsoft </a:t>
            </a:r>
            <a:r>
              <a:rPr lang="en-US" dirty="0" err="1"/>
              <a:t>CoCo</a:t>
            </a:r>
            <a:r>
              <a:rPr lang="en-US" dirty="0"/>
              <a:t> BASIC include Japanese characters, block graphics, three-voice music, the ability to have graphics appear on the default text screen, and the </a:t>
            </a:r>
            <a:r>
              <a:rPr lang="en-US" dirty="0" err="1"/>
              <a:t>abilility</a:t>
            </a:r>
            <a:r>
              <a:rPr lang="en-US" dirty="0"/>
              <a:t> to take any string and print it out in various sizes (from tiny to huge) and directions (forward, backward, up, down, etc.).</a:t>
            </a:r>
          </a:p>
        </p:txBody>
      </p:sp>
    </p:spTree>
    <p:extLst>
      <p:ext uri="{BB962C8B-B14F-4D97-AF65-F5344CB8AC3E}">
        <p14:creationId xmlns:p14="http://schemas.microsoft.com/office/powerpoint/2010/main" val="4222664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Fujitsu Computers</a:t>
            </a:r>
            <a:endParaRPr lang="en-US" dirty="0"/>
          </a:p>
        </p:txBody>
      </p:sp>
      <p:sp>
        <p:nvSpPr>
          <p:cNvPr id="3" name="Content Placeholder 2"/>
          <p:cNvSpPr>
            <a:spLocks noGrp="1"/>
          </p:cNvSpPr>
          <p:nvPr>
            <p:ph idx="1"/>
          </p:nvPr>
        </p:nvSpPr>
        <p:spPr>
          <a:xfrm>
            <a:off x="450141" y="1615440"/>
            <a:ext cx="8229600" cy="4709160"/>
          </a:xfrm>
        </p:spPr>
        <p:txBody>
          <a:bodyPr>
            <a:noAutofit/>
          </a:bodyPr>
          <a:lstStyle/>
          <a:p>
            <a:r>
              <a:rPr lang="en-US" sz="2400" dirty="0"/>
              <a:t>The FM-7 was originally a stripped down version of an earlier released business grade FM-8. As such it is sometimes referred to as the FM-8 Jr and though is removed it’s costly “Bubble Memory” it received a more advanced sound synthesizer which was favored by users of the system making it more dominant than the FM-8 model</a:t>
            </a:r>
            <a:r>
              <a:rPr lang="en-US" sz="2400" dirty="0" smtClean="0"/>
              <a:t>.</a:t>
            </a:r>
          </a:p>
          <a:p>
            <a:r>
              <a:rPr lang="en-US" sz="2400" dirty="0" smtClean="0"/>
              <a:t>In 1984 the FM New7 was released without too many improvements over the original and had the same features.</a:t>
            </a:r>
          </a:p>
          <a:p>
            <a:r>
              <a:rPr lang="en-US" sz="2400" dirty="0" smtClean="0"/>
              <a:t>Also in 1984 was the release of the of the FM-77, a higher end version of the FM-7 with an 8 </a:t>
            </a:r>
            <a:r>
              <a:rPr lang="en-US" sz="2400" dirty="0" err="1" smtClean="0"/>
              <a:t>Mhz</a:t>
            </a:r>
            <a:r>
              <a:rPr lang="en-US" sz="2400" dirty="0" smtClean="0"/>
              <a:t> processor, 128kb ram, more colors in lower resolutions and an upgrade to the VRAM up to 144kb. The FM-77 was also fully backwards compatible to the FM-7’s library of software.</a:t>
            </a:r>
          </a:p>
          <a:p>
            <a:endParaRPr lang="en-US" sz="2000" dirty="0" smtClean="0"/>
          </a:p>
          <a:p>
            <a:pPr marL="137160" indent="0">
              <a:buNone/>
            </a:pPr>
            <a:endParaRPr lang="en-US" sz="2400" dirty="0"/>
          </a:p>
        </p:txBody>
      </p:sp>
      <p:sp>
        <p:nvSpPr>
          <p:cNvPr id="4" name="Rectangle 3"/>
          <p:cNvSpPr/>
          <p:nvPr/>
        </p:nvSpPr>
        <p:spPr>
          <a:xfrm>
            <a:off x="454152" y="1066800"/>
            <a:ext cx="3135795" cy="584775"/>
          </a:xfrm>
          <a:prstGeom prst="rect">
            <a:avLst/>
          </a:prstGeom>
        </p:spPr>
        <p:txBody>
          <a:bodyPr wrap="none">
            <a:spAutoFit/>
          </a:bodyPr>
          <a:lstStyle/>
          <a:p>
            <a:r>
              <a:rPr lang="en-US" sz="3200" b="1" dirty="0" smtClean="0"/>
              <a:t>What is a FM-7?</a:t>
            </a:r>
            <a:endParaRPr lang="en-US" sz="3200" b="1" dirty="0"/>
          </a:p>
        </p:txBody>
      </p:sp>
    </p:spTree>
    <p:extLst>
      <p:ext uri="{BB962C8B-B14F-4D97-AF65-F5344CB8AC3E}">
        <p14:creationId xmlns:p14="http://schemas.microsoft.com/office/powerpoint/2010/main" val="962471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Fujitsu Computers</a:t>
            </a:r>
            <a:endParaRPr lang="en-US" dirty="0"/>
          </a:p>
        </p:txBody>
      </p:sp>
      <p:sp>
        <p:nvSpPr>
          <p:cNvPr id="4" name="Rectangle 3"/>
          <p:cNvSpPr/>
          <p:nvPr/>
        </p:nvSpPr>
        <p:spPr>
          <a:xfrm>
            <a:off x="152400" y="1066800"/>
            <a:ext cx="6400800" cy="523220"/>
          </a:xfrm>
          <a:prstGeom prst="rect">
            <a:avLst/>
          </a:prstGeom>
        </p:spPr>
        <p:txBody>
          <a:bodyPr wrap="square">
            <a:spAutoFit/>
          </a:bodyPr>
          <a:lstStyle/>
          <a:p>
            <a:r>
              <a:rPr lang="en-US" sz="2800" dirty="0" smtClean="0"/>
              <a:t>FM-Towns (1989 – 1997)</a:t>
            </a:r>
            <a:endParaRPr lang="en-US" sz="2800" dirty="0"/>
          </a:p>
        </p:txBody>
      </p:sp>
      <p:sp>
        <p:nvSpPr>
          <p:cNvPr id="6" name="Rectangle 5"/>
          <p:cNvSpPr/>
          <p:nvPr/>
        </p:nvSpPr>
        <p:spPr>
          <a:xfrm>
            <a:off x="152400" y="1600200"/>
            <a:ext cx="3048000" cy="11372344"/>
          </a:xfrm>
          <a:prstGeom prst="rect">
            <a:avLst/>
          </a:prstGeom>
        </p:spPr>
        <p:txBody>
          <a:bodyPr wrap="square">
            <a:spAutoFit/>
          </a:bodyPr>
          <a:lstStyle/>
          <a:p>
            <a:r>
              <a:rPr lang="en-US" sz="1700" dirty="0" smtClean="0"/>
              <a:t>Operating System:</a:t>
            </a:r>
          </a:p>
          <a:p>
            <a:r>
              <a:rPr lang="en-US" sz="1700" dirty="0" smtClean="0"/>
              <a:t>Windows 3.0/3.1/95, Towns OS, Linux, BSD, </a:t>
            </a:r>
            <a:r>
              <a:rPr lang="en-US" sz="1700" dirty="0" err="1" smtClean="0"/>
              <a:t>Debian</a:t>
            </a:r>
            <a:r>
              <a:rPr lang="en-US" sz="1700" dirty="0" smtClean="0"/>
              <a:t>, Gentoo, GNU</a:t>
            </a:r>
          </a:p>
          <a:p>
            <a:endParaRPr lang="en-US" sz="1700" dirty="0" smtClean="0"/>
          </a:p>
          <a:p>
            <a:r>
              <a:rPr lang="en-US" sz="1700" dirty="0" smtClean="0"/>
              <a:t>CPU</a:t>
            </a:r>
            <a:r>
              <a:rPr lang="en-US" sz="1700" dirty="0"/>
              <a:t>:</a:t>
            </a:r>
          </a:p>
          <a:p>
            <a:r>
              <a:rPr lang="en-US" sz="1700" dirty="0" smtClean="0"/>
              <a:t>Intel 80386DX 16Mhz</a:t>
            </a:r>
            <a:endParaRPr lang="en-US" sz="1700" dirty="0"/>
          </a:p>
          <a:p>
            <a:r>
              <a:rPr lang="en-US" sz="1700" dirty="0" smtClean="0"/>
              <a:t>with 2MB up to 64MB </a:t>
            </a:r>
            <a:r>
              <a:rPr lang="en-US" sz="1700" dirty="0"/>
              <a:t>Ram</a:t>
            </a:r>
            <a:r>
              <a:rPr lang="en-US" sz="1700" dirty="0" smtClean="0"/>
              <a:t> </a:t>
            </a:r>
          </a:p>
          <a:p>
            <a:endParaRPr lang="en-US" sz="1700" dirty="0"/>
          </a:p>
          <a:p>
            <a:r>
              <a:rPr lang="en-US" sz="1700" dirty="0"/>
              <a:t>Graphics:</a:t>
            </a:r>
          </a:p>
          <a:p>
            <a:r>
              <a:rPr lang="en-US" sz="1700" dirty="0" smtClean="0"/>
              <a:t>320x200, 640x480 resolution </a:t>
            </a:r>
          </a:p>
          <a:p>
            <a:r>
              <a:rPr lang="en-US" sz="1700" dirty="0" smtClean="0"/>
              <a:t>16 to 32,768 simultaneous colors</a:t>
            </a:r>
          </a:p>
          <a:p>
            <a:r>
              <a:rPr lang="en-US" sz="1700" dirty="0" smtClean="0"/>
              <a:t>(possible 4096 to 16.7 million)</a:t>
            </a:r>
          </a:p>
          <a:p>
            <a:r>
              <a:rPr lang="en-US" sz="1700" dirty="0" smtClean="0"/>
              <a:t>1024 x 16x16 sprites</a:t>
            </a:r>
          </a:p>
          <a:p>
            <a:r>
              <a:rPr lang="en-US" sz="1700" dirty="0" smtClean="0"/>
              <a:t>15 kHz, 31 kHz</a:t>
            </a:r>
            <a:endParaRPr lang="en-US" sz="1700" dirty="0"/>
          </a:p>
          <a:p>
            <a:endParaRPr lang="en-US" sz="1700" dirty="0"/>
          </a:p>
          <a:p>
            <a:r>
              <a:rPr lang="en-US" sz="1700" dirty="0"/>
              <a:t>Sound:</a:t>
            </a:r>
          </a:p>
          <a:p>
            <a:r>
              <a:rPr lang="en-US" sz="1700" dirty="0" smtClean="0"/>
              <a:t>FM, PCM, Wave / Red Book Audio</a:t>
            </a:r>
            <a:endParaRPr lang="en-US" dirty="0" smtClean="0"/>
          </a:p>
          <a:p>
            <a:endParaRPr lang="en-US" dirty="0" smtClean="0"/>
          </a:p>
          <a:p>
            <a:endParaRPr lang="en-US" sz="2000" dirty="0" smtClean="0"/>
          </a:p>
          <a:p>
            <a:endParaRPr lang="en-US" sz="2000" dirty="0"/>
          </a:p>
          <a:p>
            <a:endParaRPr lang="en-US" sz="2000" dirty="0" smtClean="0"/>
          </a:p>
          <a:p>
            <a:endParaRPr lang="en-US" sz="2000" dirty="0"/>
          </a:p>
          <a:p>
            <a:endParaRPr lang="en-US" sz="2000" dirty="0" smtClean="0"/>
          </a:p>
          <a:p>
            <a:endParaRPr lang="en-US" sz="2000" dirty="0" smtClean="0"/>
          </a:p>
          <a:p>
            <a:endParaRPr lang="en-US" sz="2000" dirty="0" smtClean="0"/>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a:p>
            <a:endParaRPr lang="en-US"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1165956"/>
            <a:ext cx="5029200" cy="311266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0916" y="4278623"/>
            <a:ext cx="3264568" cy="2448426"/>
          </a:xfrm>
          <a:prstGeom prst="rect">
            <a:avLst/>
          </a:prstGeom>
        </p:spPr>
      </p:pic>
    </p:spTree>
    <p:extLst>
      <p:ext uri="{BB962C8B-B14F-4D97-AF65-F5344CB8AC3E}">
        <p14:creationId xmlns:p14="http://schemas.microsoft.com/office/powerpoint/2010/main" val="1514977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Fujitsu Computers</a:t>
            </a:r>
            <a:endParaRPr lang="en-US" dirty="0"/>
          </a:p>
        </p:txBody>
      </p:sp>
      <p:sp>
        <p:nvSpPr>
          <p:cNvPr id="3" name="Content Placeholder 2"/>
          <p:cNvSpPr>
            <a:spLocks noGrp="1"/>
          </p:cNvSpPr>
          <p:nvPr>
            <p:ph idx="1"/>
          </p:nvPr>
        </p:nvSpPr>
        <p:spPr>
          <a:xfrm>
            <a:off x="450141" y="1920240"/>
            <a:ext cx="8229600" cy="4709160"/>
          </a:xfrm>
        </p:spPr>
        <p:txBody>
          <a:bodyPr>
            <a:noAutofit/>
          </a:bodyPr>
          <a:lstStyle/>
          <a:p>
            <a:r>
              <a:rPr lang="en-US" sz="2000" dirty="0"/>
              <a:t>S</a:t>
            </a:r>
            <a:r>
              <a:rPr lang="en-US" sz="2000" dirty="0" smtClean="0"/>
              <a:t>tarted </a:t>
            </a:r>
            <a:r>
              <a:rPr lang="en-US" sz="2000" dirty="0"/>
              <a:t>as a proprietary PC variant intended for multimedia applications and PC games, but later became more compatible with regular PCs. The FM Towns included a CD-ROM drive as a standard </a:t>
            </a:r>
            <a:r>
              <a:rPr lang="en-US" sz="2000" dirty="0" smtClean="0"/>
              <a:t>component that featured bootable </a:t>
            </a:r>
            <a:r>
              <a:rPr lang="en-US" sz="2000" dirty="0" err="1" smtClean="0"/>
              <a:t>CD-Roms</a:t>
            </a:r>
            <a:r>
              <a:rPr lang="en-US" sz="2000" dirty="0" smtClean="0"/>
              <a:t> for software as well as being able to boot a an OS through a “hidden C” ROM drive that contained MS-DOS files and needed </a:t>
            </a:r>
            <a:r>
              <a:rPr lang="en-US" sz="2000" dirty="0" err="1" smtClean="0"/>
              <a:t>Realtime</a:t>
            </a:r>
            <a:r>
              <a:rPr lang="en-US" sz="2000" dirty="0" smtClean="0"/>
              <a:t> </a:t>
            </a:r>
            <a:r>
              <a:rPr lang="en-US" sz="2000" dirty="0" err="1" smtClean="0"/>
              <a:t>CD-Rom</a:t>
            </a:r>
            <a:r>
              <a:rPr lang="en-US" sz="2000" dirty="0" smtClean="0"/>
              <a:t> drivers, </a:t>
            </a:r>
            <a:r>
              <a:rPr lang="en-US" sz="2000" dirty="0"/>
              <a:t>along with a mouse-driven OS, 24-bit color, and PCM </a:t>
            </a:r>
            <a:r>
              <a:rPr lang="en-US" sz="2000" dirty="0" smtClean="0"/>
              <a:t>sound. </a:t>
            </a:r>
          </a:p>
          <a:p>
            <a:r>
              <a:rPr lang="en-US" sz="2000" dirty="0" smtClean="0"/>
              <a:t>With </a:t>
            </a:r>
            <a:r>
              <a:rPr lang="en-US" sz="2000" dirty="0"/>
              <a:t>its hardware-level sprite support, the FM Towns was as capable a game machine as the X68000. By 1991 Fujitsu had 8.2% market share, just under Seiko Epson. </a:t>
            </a:r>
            <a:r>
              <a:rPr lang="en-US" sz="2000" dirty="0" smtClean="0"/>
              <a:t>By </a:t>
            </a:r>
            <a:r>
              <a:rPr lang="en-US" sz="2000" dirty="0"/>
              <a:t>1995 this stake had more than doubled, giving Fujitsu second place to NEC. </a:t>
            </a:r>
            <a:endParaRPr lang="en-US" sz="2000" dirty="0" smtClean="0"/>
          </a:p>
          <a:p>
            <a:r>
              <a:rPr lang="en-US" sz="2000" dirty="0" smtClean="0"/>
              <a:t>Fujitsu </a:t>
            </a:r>
            <a:r>
              <a:rPr lang="en-US" sz="2000" dirty="0"/>
              <a:t>was also successful in convincing Western developers such as </a:t>
            </a:r>
            <a:r>
              <a:rPr lang="en-US" sz="2000" dirty="0" err="1"/>
              <a:t>Psygnosis</a:t>
            </a:r>
            <a:r>
              <a:rPr lang="en-US" sz="2000" dirty="0"/>
              <a:t>, </a:t>
            </a:r>
            <a:r>
              <a:rPr lang="en-US" sz="2000" dirty="0" err="1"/>
              <a:t>Infogrames</a:t>
            </a:r>
            <a:r>
              <a:rPr lang="en-US" sz="2000" dirty="0"/>
              <a:t>, and </a:t>
            </a:r>
            <a:r>
              <a:rPr lang="en-US" sz="2000" dirty="0" err="1"/>
              <a:t>LucasArts</a:t>
            </a:r>
            <a:r>
              <a:rPr lang="en-US" sz="2000" dirty="0"/>
              <a:t> to port their games to the FM Towns. To this day, these FM Towns ports remain the definitive versions of games like Zak </a:t>
            </a:r>
            <a:r>
              <a:rPr lang="en-US" sz="2000" dirty="0" err="1"/>
              <a:t>McKracken</a:t>
            </a:r>
            <a:r>
              <a:rPr lang="en-US" sz="2000" dirty="0"/>
              <a:t> and the </a:t>
            </a:r>
            <a:r>
              <a:rPr lang="en-US" sz="2000" dirty="0" err="1"/>
              <a:t>Ultima</a:t>
            </a:r>
            <a:r>
              <a:rPr lang="en-US" sz="2000" dirty="0"/>
              <a:t> series. </a:t>
            </a:r>
          </a:p>
          <a:p>
            <a:endParaRPr lang="en-US" sz="2000" dirty="0" smtClean="0"/>
          </a:p>
          <a:p>
            <a:pPr marL="137160" indent="0">
              <a:buNone/>
            </a:pPr>
            <a:endParaRPr lang="en-US" sz="2400" dirty="0"/>
          </a:p>
        </p:txBody>
      </p:sp>
      <p:sp>
        <p:nvSpPr>
          <p:cNvPr id="4" name="Rectangle 3"/>
          <p:cNvSpPr/>
          <p:nvPr/>
        </p:nvSpPr>
        <p:spPr>
          <a:xfrm>
            <a:off x="454152" y="1295400"/>
            <a:ext cx="4056688" cy="584775"/>
          </a:xfrm>
          <a:prstGeom prst="rect">
            <a:avLst/>
          </a:prstGeom>
        </p:spPr>
        <p:txBody>
          <a:bodyPr wrap="none">
            <a:spAutoFit/>
          </a:bodyPr>
          <a:lstStyle/>
          <a:p>
            <a:r>
              <a:rPr lang="en-US" sz="3200" b="1" dirty="0" smtClean="0"/>
              <a:t>What is a FM-Towns?</a:t>
            </a:r>
            <a:endParaRPr lang="en-US" sz="3200" b="1" dirty="0"/>
          </a:p>
        </p:txBody>
      </p:sp>
    </p:spTree>
    <p:extLst>
      <p:ext uri="{BB962C8B-B14F-4D97-AF65-F5344CB8AC3E}">
        <p14:creationId xmlns:p14="http://schemas.microsoft.com/office/powerpoint/2010/main" val="3153369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Fujitsu Computers</a:t>
            </a:r>
            <a:endParaRPr lang="en-US" dirty="0"/>
          </a:p>
        </p:txBody>
      </p:sp>
      <p:sp>
        <p:nvSpPr>
          <p:cNvPr id="3" name="Content Placeholder 2"/>
          <p:cNvSpPr>
            <a:spLocks noGrp="1"/>
          </p:cNvSpPr>
          <p:nvPr>
            <p:ph idx="1"/>
          </p:nvPr>
        </p:nvSpPr>
        <p:spPr>
          <a:xfrm>
            <a:off x="450141" y="1920240"/>
            <a:ext cx="8229600" cy="4709160"/>
          </a:xfrm>
        </p:spPr>
        <p:txBody>
          <a:bodyPr>
            <a:noAutofit/>
          </a:bodyPr>
          <a:lstStyle/>
          <a:p>
            <a:r>
              <a:rPr lang="en-US" sz="2000" dirty="0" smtClean="0"/>
              <a:t>Games </a:t>
            </a:r>
            <a:r>
              <a:rPr lang="en-US" sz="2000" dirty="0"/>
              <a:t>on the FM Towns regularly used Red Book (audio CD standard) orchestral music tracks, especially if they were designed specifically for the Fujitsu system (games ported from the PC9801, for instance, might have used only PCM/FM music). This was a novel innovation, far ahead of other PCs of the time, made possible by the CD-ROM drive in every FM Towns computer</a:t>
            </a:r>
            <a:r>
              <a:rPr lang="en-US" sz="2000" dirty="0" smtClean="0"/>
              <a:t>.</a:t>
            </a:r>
          </a:p>
          <a:p>
            <a:endParaRPr lang="en-US" sz="2000" dirty="0"/>
          </a:p>
          <a:p>
            <a:r>
              <a:rPr lang="en-US" sz="2000" dirty="0" smtClean="0"/>
              <a:t>The </a:t>
            </a:r>
            <a:r>
              <a:rPr lang="en-US" sz="2000" dirty="0"/>
              <a:t>FM Towns was capable of booting its </a:t>
            </a:r>
            <a:r>
              <a:rPr lang="en-US" sz="2000" b="1" dirty="0"/>
              <a:t>Towns OS</a:t>
            </a:r>
            <a:r>
              <a:rPr lang="en-US" sz="2000" dirty="0"/>
              <a:t>, a graphical OS, straight from CD in 1989, two years before the boot-from-CD capable System 7 was released for the Macintosh (which provided a full graphical environment, primarily for running diagnostics and disk maintenance utilities), and a full 7 years before Windows 95B OSR2 was released for IBM PC compatibles (which did not provide a graphical OS environment besides basic installation facilities).</a:t>
            </a:r>
            <a:endParaRPr lang="en-US" sz="2000" dirty="0" smtClean="0"/>
          </a:p>
          <a:p>
            <a:pPr marL="137160" indent="0">
              <a:buNone/>
            </a:pPr>
            <a:endParaRPr lang="en-US" sz="2400" dirty="0"/>
          </a:p>
        </p:txBody>
      </p:sp>
      <p:sp>
        <p:nvSpPr>
          <p:cNvPr id="4" name="Rectangle 3"/>
          <p:cNvSpPr/>
          <p:nvPr/>
        </p:nvSpPr>
        <p:spPr>
          <a:xfrm>
            <a:off x="454152" y="1295400"/>
            <a:ext cx="4056688" cy="584775"/>
          </a:xfrm>
          <a:prstGeom prst="rect">
            <a:avLst/>
          </a:prstGeom>
        </p:spPr>
        <p:txBody>
          <a:bodyPr wrap="none">
            <a:spAutoFit/>
          </a:bodyPr>
          <a:lstStyle/>
          <a:p>
            <a:r>
              <a:rPr lang="en-US" sz="3200" b="1" dirty="0" smtClean="0"/>
              <a:t>What is a FM-Towns?</a:t>
            </a:r>
            <a:endParaRPr lang="en-US" sz="3200" b="1" dirty="0"/>
          </a:p>
        </p:txBody>
      </p:sp>
    </p:spTree>
    <p:extLst>
      <p:ext uri="{BB962C8B-B14F-4D97-AF65-F5344CB8AC3E}">
        <p14:creationId xmlns:p14="http://schemas.microsoft.com/office/powerpoint/2010/main" val="1601738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Fujitsu Computers</a:t>
            </a:r>
            <a:endParaRPr lang="en-US" dirty="0"/>
          </a:p>
        </p:txBody>
      </p:sp>
      <p:sp>
        <p:nvSpPr>
          <p:cNvPr id="4" name="Rectangle 3"/>
          <p:cNvSpPr/>
          <p:nvPr/>
        </p:nvSpPr>
        <p:spPr>
          <a:xfrm>
            <a:off x="152400" y="1066800"/>
            <a:ext cx="8382000" cy="523220"/>
          </a:xfrm>
          <a:prstGeom prst="rect">
            <a:avLst/>
          </a:prstGeom>
        </p:spPr>
        <p:txBody>
          <a:bodyPr wrap="square">
            <a:spAutoFit/>
          </a:bodyPr>
          <a:lstStyle/>
          <a:p>
            <a:r>
              <a:rPr lang="en-US" sz="2800" dirty="0" smtClean="0"/>
              <a:t>FM-Towns Marty and Car Marty (1993 – 1995)</a:t>
            </a:r>
            <a:endParaRPr lang="en-US" sz="2800" dirty="0"/>
          </a:p>
        </p:txBody>
      </p:sp>
      <p:sp>
        <p:nvSpPr>
          <p:cNvPr id="6" name="Rectangle 5"/>
          <p:cNvSpPr/>
          <p:nvPr/>
        </p:nvSpPr>
        <p:spPr>
          <a:xfrm>
            <a:off x="152400" y="1600200"/>
            <a:ext cx="3048000" cy="10587514"/>
          </a:xfrm>
          <a:prstGeom prst="rect">
            <a:avLst/>
          </a:prstGeom>
        </p:spPr>
        <p:txBody>
          <a:bodyPr wrap="square">
            <a:spAutoFit/>
          </a:bodyPr>
          <a:lstStyle/>
          <a:p>
            <a:r>
              <a:rPr lang="en-US" sz="1700" dirty="0" smtClean="0"/>
              <a:t>Operating System:</a:t>
            </a:r>
          </a:p>
          <a:p>
            <a:r>
              <a:rPr lang="en-US" sz="1700" dirty="0" smtClean="0"/>
              <a:t>Windows 3.0/3.1/95, Towns OS, Linux, BSD, </a:t>
            </a:r>
            <a:r>
              <a:rPr lang="en-US" sz="1700" dirty="0" err="1" smtClean="0"/>
              <a:t>Debian</a:t>
            </a:r>
            <a:r>
              <a:rPr lang="en-US" sz="1700" dirty="0" smtClean="0"/>
              <a:t>, Gentoo, GNU</a:t>
            </a:r>
          </a:p>
          <a:p>
            <a:endParaRPr lang="en-US" sz="1700" dirty="0" smtClean="0"/>
          </a:p>
          <a:p>
            <a:r>
              <a:rPr lang="en-US" sz="1700" dirty="0" smtClean="0"/>
              <a:t>CPU</a:t>
            </a:r>
            <a:r>
              <a:rPr lang="en-US" sz="1700" dirty="0"/>
              <a:t>:</a:t>
            </a:r>
          </a:p>
          <a:p>
            <a:r>
              <a:rPr lang="en-US" sz="1700" dirty="0" smtClean="0"/>
              <a:t>32-bit AMD 386SX 16Mhz</a:t>
            </a:r>
            <a:endParaRPr lang="en-US" sz="1700" dirty="0"/>
          </a:p>
          <a:p>
            <a:r>
              <a:rPr lang="en-US" sz="1700" dirty="0" smtClean="0"/>
              <a:t>with 2MB up to 64MB </a:t>
            </a:r>
            <a:r>
              <a:rPr lang="en-US" sz="1700" dirty="0"/>
              <a:t>Ram</a:t>
            </a:r>
            <a:r>
              <a:rPr lang="en-US" sz="1700" dirty="0" smtClean="0"/>
              <a:t> </a:t>
            </a:r>
          </a:p>
          <a:p>
            <a:endParaRPr lang="en-US" sz="1700" dirty="0"/>
          </a:p>
          <a:p>
            <a:r>
              <a:rPr lang="en-US" sz="1700" dirty="0"/>
              <a:t>Graphics:</a:t>
            </a:r>
          </a:p>
          <a:p>
            <a:r>
              <a:rPr lang="en-US" sz="1700" dirty="0" smtClean="0"/>
              <a:t>352x232, 640x480 resolution </a:t>
            </a:r>
          </a:p>
          <a:p>
            <a:r>
              <a:rPr lang="en-US" sz="1700" dirty="0" smtClean="0"/>
              <a:t>256 colors out of 32,768</a:t>
            </a:r>
          </a:p>
          <a:p>
            <a:endParaRPr lang="en-US" sz="1700" dirty="0"/>
          </a:p>
          <a:p>
            <a:r>
              <a:rPr lang="en-US" sz="1700" dirty="0"/>
              <a:t>Sound:</a:t>
            </a:r>
          </a:p>
          <a:p>
            <a:r>
              <a:rPr lang="en-US" sz="1700" dirty="0" smtClean="0"/>
              <a:t>FM, PCM, Wave / Red Book Audio</a:t>
            </a:r>
            <a:endParaRPr lang="en-US" dirty="0" smtClean="0"/>
          </a:p>
          <a:p>
            <a:endParaRPr lang="en-US" dirty="0" smtClean="0"/>
          </a:p>
          <a:p>
            <a:endParaRPr lang="en-US" sz="2000" dirty="0" smtClean="0"/>
          </a:p>
          <a:p>
            <a:endParaRPr lang="en-US" sz="2000" dirty="0"/>
          </a:p>
          <a:p>
            <a:endParaRPr lang="en-US" sz="2000" dirty="0" smtClean="0"/>
          </a:p>
          <a:p>
            <a:endParaRPr lang="en-US" sz="2000" dirty="0"/>
          </a:p>
          <a:p>
            <a:endParaRPr lang="en-US" sz="2000" dirty="0" smtClean="0"/>
          </a:p>
          <a:p>
            <a:endParaRPr lang="en-US" sz="2000" dirty="0" smtClean="0"/>
          </a:p>
          <a:p>
            <a:endParaRPr lang="en-US" sz="2000" dirty="0" smtClean="0"/>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a:p>
            <a:endParaRPr lang="en-US" sz="28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1127" y="1733814"/>
            <a:ext cx="2796673" cy="209750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1737825"/>
            <a:ext cx="3457371" cy="208825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2902" y="3826079"/>
            <a:ext cx="3154898" cy="236617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4200" y="3826078"/>
            <a:ext cx="3154897" cy="2366173"/>
          </a:xfrm>
          <a:prstGeom prst="rect">
            <a:avLst/>
          </a:prstGeom>
        </p:spPr>
      </p:pic>
    </p:spTree>
    <p:extLst>
      <p:ext uri="{BB962C8B-B14F-4D97-AF65-F5344CB8AC3E}">
        <p14:creationId xmlns:p14="http://schemas.microsoft.com/office/powerpoint/2010/main" val="2881275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Fujitsu Computers</a:t>
            </a:r>
            <a:endParaRPr lang="en-US" dirty="0"/>
          </a:p>
        </p:txBody>
      </p:sp>
      <p:sp>
        <p:nvSpPr>
          <p:cNvPr id="3" name="Content Placeholder 2"/>
          <p:cNvSpPr>
            <a:spLocks noGrp="1"/>
          </p:cNvSpPr>
          <p:nvPr>
            <p:ph idx="1"/>
          </p:nvPr>
        </p:nvSpPr>
        <p:spPr>
          <a:xfrm>
            <a:off x="450141" y="1920240"/>
            <a:ext cx="8229600" cy="4709160"/>
          </a:xfrm>
        </p:spPr>
        <p:txBody>
          <a:bodyPr>
            <a:noAutofit/>
          </a:bodyPr>
          <a:lstStyle/>
          <a:p>
            <a:r>
              <a:rPr lang="en-US" sz="1800" dirty="0" smtClean="0"/>
              <a:t>The Marty was </a:t>
            </a:r>
            <a:r>
              <a:rPr lang="en-US" sz="1800" dirty="0"/>
              <a:t>the first 32-bit home video game system, and came complete with a built in CD-ROM drive and disk drive. It was based on the earlier FM Towns </a:t>
            </a:r>
            <a:r>
              <a:rPr lang="en-US" sz="1800" dirty="0" smtClean="0"/>
              <a:t>and offered backwards-</a:t>
            </a:r>
            <a:r>
              <a:rPr lang="en-US" sz="1800" dirty="0" err="1" smtClean="0"/>
              <a:t>compatibilty</a:t>
            </a:r>
            <a:r>
              <a:rPr lang="en-US" sz="1800" dirty="0" smtClean="0"/>
              <a:t> </a:t>
            </a:r>
            <a:r>
              <a:rPr lang="en-US" sz="1800" dirty="0"/>
              <a:t>with older FM Towns games</a:t>
            </a:r>
            <a:r>
              <a:rPr lang="en-US" sz="1800" dirty="0" smtClean="0"/>
              <a:t>.</a:t>
            </a:r>
          </a:p>
          <a:p>
            <a:endParaRPr lang="en-US" sz="1800" dirty="0"/>
          </a:p>
          <a:p>
            <a:r>
              <a:rPr lang="en-US" sz="1800" dirty="0" smtClean="0"/>
              <a:t>Although the Marty was more of a console than a computer, it still offered a great deal of the same features that could be accessed via a FM-Towns and supported a mouse, keyboard and gamepad, as well as a PCMCIA </a:t>
            </a:r>
            <a:r>
              <a:rPr lang="en-US" sz="1800" dirty="0"/>
              <a:t>type 1 slot that </a:t>
            </a:r>
            <a:r>
              <a:rPr lang="en-US" sz="1800" dirty="0" smtClean="0"/>
              <a:t>could be </a:t>
            </a:r>
            <a:r>
              <a:rPr lang="en-US" sz="1800" dirty="0"/>
              <a:t>mapped to a drive letter and used as a small drive</a:t>
            </a:r>
            <a:r>
              <a:rPr lang="en-US" sz="1800" dirty="0" smtClean="0"/>
              <a:t>.</a:t>
            </a:r>
          </a:p>
          <a:p>
            <a:endParaRPr lang="en-US" sz="1800" dirty="0" smtClean="0"/>
          </a:p>
          <a:p>
            <a:r>
              <a:rPr lang="en-US" sz="1800" dirty="0"/>
              <a:t>Despite having excellent hardware from a gaming perspective, both the FM Towns and the FM Towns Marty were very poor sellers in </a:t>
            </a:r>
            <a:r>
              <a:rPr lang="en-US" sz="1800" dirty="0" smtClean="0"/>
              <a:t>Japan.</a:t>
            </a:r>
            <a:r>
              <a:rPr lang="en-US" sz="1800" baseline="30000" dirty="0"/>
              <a:t> </a:t>
            </a:r>
            <a:r>
              <a:rPr lang="en-US" sz="1800" dirty="0" smtClean="0"/>
              <a:t>They </a:t>
            </a:r>
            <a:r>
              <a:rPr lang="en-US" sz="1800" dirty="0"/>
              <a:t>were expensive and the custom hardware meant expandability wasn't as easy as with DOS/V (IBM PC Clones with Japanese DOS or Microsoft Windows) systems. NEC's PC98 series computers were also dominant in Japan when the FM Towns Marty was released, making it difficult to break out before the DOS/V invasion took control of the </a:t>
            </a:r>
            <a:r>
              <a:rPr lang="en-US" sz="1800" dirty="0" smtClean="0"/>
              <a:t>Japanese market</a:t>
            </a:r>
            <a:r>
              <a:rPr lang="en-US" sz="1800" dirty="0"/>
              <a:t>. </a:t>
            </a:r>
          </a:p>
        </p:txBody>
      </p:sp>
      <p:sp>
        <p:nvSpPr>
          <p:cNvPr id="4" name="Rectangle 3"/>
          <p:cNvSpPr/>
          <p:nvPr/>
        </p:nvSpPr>
        <p:spPr>
          <a:xfrm>
            <a:off x="454152" y="1295400"/>
            <a:ext cx="5276573" cy="584775"/>
          </a:xfrm>
          <a:prstGeom prst="rect">
            <a:avLst/>
          </a:prstGeom>
        </p:spPr>
        <p:txBody>
          <a:bodyPr wrap="none">
            <a:spAutoFit/>
          </a:bodyPr>
          <a:lstStyle/>
          <a:p>
            <a:r>
              <a:rPr lang="en-US" sz="3200" b="1" dirty="0" smtClean="0"/>
              <a:t>What is a FM-Towns Marty?</a:t>
            </a:r>
            <a:endParaRPr lang="en-US" sz="3200" b="1" dirty="0"/>
          </a:p>
        </p:txBody>
      </p:sp>
    </p:spTree>
    <p:extLst>
      <p:ext uri="{BB962C8B-B14F-4D97-AF65-F5344CB8AC3E}">
        <p14:creationId xmlns:p14="http://schemas.microsoft.com/office/powerpoint/2010/main" val="37136373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Fujitsu Computers</a:t>
            </a:r>
            <a:endParaRPr lang="en-US" dirty="0"/>
          </a:p>
        </p:txBody>
      </p:sp>
      <p:sp>
        <p:nvSpPr>
          <p:cNvPr id="3" name="Content Placeholder 2"/>
          <p:cNvSpPr>
            <a:spLocks noGrp="1"/>
          </p:cNvSpPr>
          <p:nvPr>
            <p:ph idx="1"/>
          </p:nvPr>
        </p:nvSpPr>
        <p:spPr>
          <a:xfrm>
            <a:off x="450141" y="1920240"/>
            <a:ext cx="8229600" cy="4709160"/>
          </a:xfrm>
        </p:spPr>
        <p:txBody>
          <a:bodyPr>
            <a:noAutofit/>
          </a:bodyPr>
          <a:lstStyle/>
          <a:p>
            <a:r>
              <a:rPr lang="en-US" sz="2400" dirty="0"/>
              <a:t>In 1994 the Car Marty was introduced, which was the world’s first car multimedia system ever made. It included built-in navigation system </a:t>
            </a:r>
            <a:r>
              <a:rPr lang="en-US" sz="2400" dirty="0" smtClean="0"/>
              <a:t>(VICS) </a:t>
            </a:r>
            <a:r>
              <a:rPr lang="en-US" sz="2400" dirty="0"/>
              <a:t>with audio and video guidance (first </a:t>
            </a:r>
            <a:r>
              <a:rPr lang="en-US" sz="2400" dirty="0" smtClean="0"/>
              <a:t>In-Car GPS</a:t>
            </a:r>
            <a:r>
              <a:rPr lang="en-US" sz="2400" dirty="0"/>
              <a:t>) and could play the entire library of FM-Towns </a:t>
            </a:r>
            <a:r>
              <a:rPr lang="en-US" sz="2400" dirty="0" smtClean="0"/>
              <a:t>software.</a:t>
            </a:r>
          </a:p>
          <a:p>
            <a:r>
              <a:rPr lang="en-US" sz="2400" dirty="0" smtClean="0"/>
              <a:t>The system could </a:t>
            </a:r>
            <a:r>
              <a:rPr lang="en-US" sz="2400" dirty="0"/>
              <a:t>be detached from the car and played at home with </a:t>
            </a:r>
            <a:r>
              <a:rPr lang="en-US" sz="2400" dirty="0" smtClean="0"/>
              <a:t>a home adapter and power plug. </a:t>
            </a:r>
          </a:p>
          <a:p>
            <a:r>
              <a:rPr lang="en-US" sz="2400" dirty="0" smtClean="0"/>
              <a:t>It </a:t>
            </a:r>
            <a:r>
              <a:rPr lang="en-US" sz="2400" dirty="0"/>
              <a:t>was the most expensive video game console ever made, at a ridiculous price of 300,000 </a:t>
            </a:r>
            <a:r>
              <a:rPr lang="en-US" sz="2400" dirty="0" smtClean="0"/>
              <a:t>yen at release, which was roughly </a:t>
            </a:r>
            <a:r>
              <a:rPr lang="en-US" sz="2400" dirty="0"/>
              <a:t>$3000. If </a:t>
            </a:r>
            <a:r>
              <a:rPr lang="en-US" sz="2400" dirty="0" smtClean="0"/>
              <a:t>this were adjusted </a:t>
            </a:r>
            <a:r>
              <a:rPr lang="en-US" sz="2400" dirty="0"/>
              <a:t>for inflation today, </a:t>
            </a:r>
            <a:r>
              <a:rPr lang="en-US" sz="2400" dirty="0" smtClean="0"/>
              <a:t>this would </a:t>
            </a:r>
            <a:r>
              <a:rPr lang="en-US" sz="2400" dirty="0"/>
              <a:t>have been closer to $5000 to $6000.</a:t>
            </a:r>
          </a:p>
          <a:p>
            <a:pPr marL="137160" indent="0">
              <a:buNone/>
            </a:pPr>
            <a:endParaRPr lang="en-US" sz="2400" dirty="0"/>
          </a:p>
        </p:txBody>
      </p:sp>
      <p:sp>
        <p:nvSpPr>
          <p:cNvPr id="4" name="Rectangle 3"/>
          <p:cNvSpPr/>
          <p:nvPr/>
        </p:nvSpPr>
        <p:spPr>
          <a:xfrm>
            <a:off x="454152" y="1295400"/>
            <a:ext cx="6056210" cy="584775"/>
          </a:xfrm>
          <a:prstGeom prst="rect">
            <a:avLst/>
          </a:prstGeom>
        </p:spPr>
        <p:txBody>
          <a:bodyPr wrap="none">
            <a:spAutoFit/>
          </a:bodyPr>
          <a:lstStyle/>
          <a:p>
            <a:r>
              <a:rPr lang="en-US" sz="3200" b="1" dirty="0" smtClean="0"/>
              <a:t>What is a FM-Towns Car Marty?</a:t>
            </a:r>
            <a:endParaRPr lang="en-US" sz="3200" b="1" dirty="0"/>
          </a:p>
        </p:txBody>
      </p:sp>
    </p:spTree>
    <p:extLst>
      <p:ext uri="{BB962C8B-B14F-4D97-AF65-F5344CB8AC3E}">
        <p14:creationId xmlns:p14="http://schemas.microsoft.com/office/powerpoint/2010/main" val="28721245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livier\Dropbox\VCFSE\Pictures\MSX_Logo_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1732" y="143172"/>
            <a:ext cx="4430840" cy="181445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60248" y="2166664"/>
            <a:ext cx="8229600" cy="731838"/>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lgn="ctr" rtl="0" eaLnBrk="1" latinLnBrk="0" hangingPunct="1">
              <a:spcBef>
                <a:spcPct val="0"/>
              </a:spcBef>
              <a:buNone/>
              <a:defRPr kumimoji="0" sz="4800" b="1" kern="1200"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latin typeface="+mj-lt"/>
                <a:ea typeface="+mj-ea"/>
                <a:cs typeface="+mj-cs"/>
              </a:defRPr>
            </a:lvl1pPr>
          </a:lstStyle>
          <a:p>
            <a:r>
              <a:rPr lang="en-US" dirty="0" smtClean="0"/>
              <a:t>What is MSX?</a:t>
            </a: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03648" y="3124200"/>
            <a:ext cx="4005419" cy="3109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Placeholder 2"/>
          <p:cNvSpPr txBox="1">
            <a:spLocks/>
          </p:cNvSpPr>
          <p:nvPr/>
        </p:nvSpPr>
        <p:spPr>
          <a:xfrm>
            <a:off x="3048" y="2895600"/>
            <a:ext cx="4572000" cy="4800600"/>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r>
              <a:rPr lang="en-US" sz="2400" dirty="0" smtClean="0"/>
              <a:t>MSX is the name of a </a:t>
            </a:r>
            <a:r>
              <a:rPr lang="en-US" sz="2400" b="1" dirty="0" smtClean="0"/>
              <a:t>standardized</a:t>
            </a:r>
            <a:r>
              <a:rPr lang="en-US" sz="2400" dirty="0" smtClean="0"/>
              <a:t> home computer architecture introduced by </a:t>
            </a:r>
            <a:r>
              <a:rPr lang="en-US" sz="2400" b="1" dirty="0" smtClean="0"/>
              <a:t>Microsoft</a:t>
            </a:r>
            <a:r>
              <a:rPr lang="en-US" sz="2400" dirty="0" smtClean="0"/>
              <a:t> in 1983.</a:t>
            </a:r>
          </a:p>
          <a:p>
            <a:endParaRPr lang="en-US" sz="2400" dirty="0" smtClean="0"/>
          </a:p>
          <a:p>
            <a:r>
              <a:rPr lang="en-US" sz="2400" dirty="0" smtClean="0"/>
              <a:t>It was conceived by </a:t>
            </a:r>
            <a:r>
              <a:rPr lang="en-US" sz="2400" b="1" dirty="0" smtClean="0"/>
              <a:t>Kazuhiko Nishi</a:t>
            </a:r>
            <a:r>
              <a:rPr lang="en-US" sz="2400" dirty="0" smtClean="0"/>
              <a:t>, then Vice-president at Microsoft Japan and Director of ASCII</a:t>
            </a:r>
            <a:endParaRPr lang="en-US" sz="2000" dirty="0"/>
          </a:p>
        </p:txBody>
      </p:sp>
      <p:sp>
        <p:nvSpPr>
          <p:cNvPr id="8" name="Rectangle 7"/>
          <p:cNvSpPr/>
          <p:nvPr/>
        </p:nvSpPr>
        <p:spPr>
          <a:xfrm>
            <a:off x="4841748" y="6333200"/>
            <a:ext cx="2057400" cy="400110"/>
          </a:xfrm>
          <a:prstGeom prst="rect">
            <a:avLst/>
          </a:prstGeom>
        </p:spPr>
        <p:txBody>
          <a:bodyPr wrap="square">
            <a:spAutoFit/>
          </a:bodyPr>
          <a:lstStyle/>
          <a:p>
            <a:pPr>
              <a:spcBef>
                <a:spcPct val="0"/>
              </a:spcBef>
            </a:pPr>
            <a:r>
              <a:rPr lang="en-US" sz="2000" b="1" dirty="0">
                <a:solidFill>
                  <a:schemeClr val="accent1"/>
                </a:solidFill>
                <a:effectLst>
                  <a:outerShdw blurRad="53975" dist="22860" dir="5400000" algn="tl" rotWithShape="0">
                    <a:srgbClr val="000000">
                      <a:alpha val="55000"/>
                    </a:srgbClr>
                  </a:outerShdw>
                </a:effectLst>
              </a:rPr>
              <a:t>Kazuhiko Nishi </a:t>
            </a:r>
          </a:p>
        </p:txBody>
      </p:sp>
      <p:sp>
        <p:nvSpPr>
          <p:cNvPr id="9" name="Rectangle 8"/>
          <p:cNvSpPr/>
          <p:nvPr/>
        </p:nvSpPr>
        <p:spPr>
          <a:xfrm>
            <a:off x="7089648" y="6305490"/>
            <a:ext cx="1676400" cy="400110"/>
          </a:xfrm>
          <a:prstGeom prst="rect">
            <a:avLst/>
          </a:prstGeom>
        </p:spPr>
        <p:txBody>
          <a:bodyPr wrap="square">
            <a:spAutoFit/>
          </a:bodyPr>
          <a:lstStyle/>
          <a:p>
            <a:pPr>
              <a:spcBef>
                <a:spcPct val="0"/>
              </a:spcBef>
            </a:pPr>
            <a:r>
              <a:rPr lang="en-US" sz="2000" b="1" dirty="0">
                <a:solidFill>
                  <a:schemeClr val="accent1"/>
                </a:solidFill>
                <a:effectLst>
                  <a:outerShdw blurRad="53975" dist="22860" dir="5400000" algn="tl" rotWithShape="0">
                    <a:srgbClr val="000000">
                      <a:alpha val="55000"/>
                    </a:srgbClr>
                  </a:outerShdw>
                </a:effectLst>
              </a:rPr>
              <a:t>Bill </a:t>
            </a:r>
            <a:r>
              <a:rPr lang="en-US" sz="2000" b="1" dirty="0" smtClean="0">
                <a:solidFill>
                  <a:schemeClr val="accent1"/>
                </a:solidFill>
                <a:effectLst>
                  <a:outerShdw blurRad="53975" dist="22860" dir="5400000" algn="tl" rotWithShape="0">
                    <a:srgbClr val="000000">
                      <a:alpha val="55000"/>
                    </a:srgbClr>
                  </a:outerShdw>
                </a:effectLst>
              </a:rPr>
              <a:t>Gates</a:t>
            </a:r>
            <a:endParaRPr lang="en-US" sz="2000" b="1" dirty="0">
              <a:solidFill>
                <a:schemeClr val="accent1"/>
              </a:solidFill>
              <a:effectLst>
                <a:outerShdw blurRad="53975" dist="22860" dir="5400000" algn="tl" rotWithShape="0">
                  <a:srgbClr val="000000">
                    <a:alpha val="55000"/>
                  </a:srgbClr>
                </a:outerShdw>
              </a:effectLst>
            </a:endParaRPr>
          </a:p>
        </p:txBody>
      </p:sp>
    </p:spTree>
    <p:extLst>
      <p:ext uri="{BB962C8B-B14F-4D97-AF65-F5344CB8AC3E}">
        <p14:creationId xmlns:p14="http://schemas.microsoft.com/office/powerpoint/2010/main" val="86176633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1999"/>
                                          </p:stCondLst>
                                        </p:cTn>
                                        <p:tgtEl>
                                          <p:spTgt spid="8"/>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19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Japanese </a:t>
            </a:r>
            <a:r>
              <a:rPr lang="en-US" dirty="0"/>
              <a:t>NEC </a:t>
            </a:r>
            <a:r>
              <a:rPr lang="en-US" dirty="0" smtClean="0"/>
              <a:t>Computers</a:t>
            </a:r>
            <a:endParaRPr lang="en-US" dirty="0"/>
          </a:p>
        </p:txBody>
      </p:sp>
      <p:pic>
        <p:nvPicPr>
          <p:cNvPr id="2050" name="Picture 2" descr="http://www.hardcoregaming101.net/JPNcomputers/hardware/PC88%20c.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24200" y="1828800"/>
            <a:ext cx="5715000" cy="42862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0416" y="1229380"/>
            <a:ext cx="4572000" cy="523220"/>
          </a:xfrm>
          <a:prstGeom prst="rect">
            <a:avLst/>
          </a:prstGeom>
        </p:spPr>
        <p:txBody>
          <a:bodyPr>
            <a:spAutoFit/>
          </a:bodyPr>
          <a:lstStyle/>
          <a:p>
            <a:r>
              <a:rPr lang="en-US" sz="2800" dirty="0" smtClean="0"/>
              <a:t>NEC PC-8801 (1981 – 1990)</a:t>
            </a:r>
            <a:endParaRPr lang="en-US" sz="2800" dirty="0"/>
          </a:p>
        </p:txBody>
      </p:sp>
      <p:sp>
        <p:nvSpPr>
          <p:cNvPr id="6" name="Rectangle 5"/>
          <p:cNvSpPr/>
          <p:nvPr/>
        </p:nvSpPr>
        <p:spPr>
          <a:xfrm>
            <a:off x="280416" y="1828800"/>
            <a:ext cx="2843784" cy="12218730"/>
          </a:xfrm>
          <a:prstGeom prst="rect">
            <a:avLst/>
          </a:prstGeom>
        </p:spPr>
        <p:txBody>
          <a:bodyPr wrap="square">
            <a:spAutoFit/>
          </a:bodyPr>
          <a:lstStyle/>
          <a:p>
            <a:r>
              <a:rPr lang="en-US" dirty="0" smtClean="0"/>
              <a:t>Operating System:</a:t>
            </a:r>
          </a:p>
          <a:p>
            <a:r>
              <a:rPr lang="en-US" dirty="0" smtClean="0"/>
              <a:t>N88-BASIC, </a:t>
            </a:r>
          </a:p>
          <a:p>
            <a:r>
              <a:rPr lang="en-US" dirty="0" smtClean="0"/>
              <a:t>N-BASIC (PC8800 Mode), MS-DOS</a:t>
            </a:r>
            <a:r>
              <a:rPr lang="en-US" dirty="0"/>
              <a:t>, </a:t>
            </a:r>
            <a:r>
              <a:rPr lang="en-US" dirty="0" smtClean="0"/>
              <a:t>CP/M</a:t>
            </a:r>
          </a:p>
          <a:p>
            <a:endParaRPr lang="en-US" dirty="0"/>
          </a:p>
          <a:p>
            <a:r>
              <a:rPr lang="en-US" dirty="0" smtClean="0"/>
              <a:t>CPU:</a:t>
            </a:r>
          </a:p>
          <a:p>
            <a:r>
              <a:rPr lang="en-US" dirty="0" err="1" smtClean="0"/>
              <a:t>Zilog</a:t>
            </a:r>
            <a:r>
              <a:rPr lang="en-US" dirty="0" smtClean="0"/>
              <a:t> (Z-80), Intel 8800</a:t>
            </a:r>
          </a:p>
          <a:p>
            <a:r>
              <a:rPr lang="en-US" dirty="0"/>
              <a:t>4 to 8 </a:t>
            </a:r>
            <a:r>
              <a:rPr lang="en-US" dirty="0" err="1" smtClean="0"/>
              <a:t>Mhz</a:t>
            </a:r>
            <a:r>
              <a:rPr lang="en-US" dirty="0" smtClean="0"/>
              <a:t> with 64KB Ram</a:t>
            </a:r>
          </a:p>
          <a:p>
            <a:endParaRPr lang="en-US" dirty="0"/>
          </a:p>
          <a:p>
            <a:r>
              <a:rPr lang="en-US" dirty="0" smtClean="0"/>
              <a:t>Graphics:</a:t>
            </a:r>
          </a:p>
          <a:p>
            <a:r>
              <a:rPr lang="en-US" altLang="ja-JP" dirty="0"/>
              <a:t>48KB</a:t>
            </a:r>
            <a:r>
              <a:rPr lang="ja-JP" altLang="en-US" dirty="0" smtClean="0"/>
              <a:t>（</a:t>
            </a:r>
            <a:r>
              <a:rPr lang="en-US" altLang="ja-JP" dirty="0" smtClean="0"/>
              <a:t>16KB x RGB3 plane)</a:t>
            </a:r>
          </a:p>
          <a:p>
            <a:r>
              <a:rPr lang="en-US" dirty="0" smtClean="0"/>
              <a:t>640×200 resolution – 15Khz, 24Khz</a:t>
            </a:r>
            <a:endParaRPr lang="en-US" dirty="0"/>
          </a:p>
          <a:p>
            <a:endParaRPr lang="en-US" dirty="0" smtClean="0"/>
          </a:p>
          <a:p>
            <a:r>
              <a:rPr lang="en-US" dirty="0" smtClean="0"/>
              <a:t>Sound:</a:t>
            </a:r>
          </a:p>
          <a:p>
            <a:r>
              <a:rPr lang="en-US" dirty="0" smtClean="0"/>
              <a:t>Beep, PSG, FM, MIDI</a:t>
            </a:r>
          </a:p>
          <a:p>
            <a:endParaRPr lang="en-US" dirty="0"/>
          </a:p>
          <a:p>
            <a:endParaRPr lang="en-US" dirty="0" smtClean="0"/>
          </a:p>
          <a:p>
            <a:endParaRPr lang="en-US" dirty="0" smtClean="0"/>
          </a:p>
          <a:p>
            <a:endParaRPr lang="en-US" dirty="0" smtClean="0"/>
          </a:p>
          <a:p>
            <a:endParaRPr lang="en-US" dirty="0" smtClean="0"/>
          </a:p>
          <a:p>
            <a:endParaRPr lang="en-US" sz="2000" dirty="0" smtClean="0"/>
          </a:p>
          <a:p>
            <a:endParaRPr lang="en-US" sz="2000" dirty="0"/>
          </a:p>
          <a:p>
            <a:endParaRPr lang="en-US" sz="2000" dirty="0" smtClean="0"/>
          </a:p>
          <a:p>
            <a:endParaRPr lang="en-US" sz="2000" dirty="0"/>
          </a:p>
          <a:p>
            <a:endParaRPr lang="en-US" sz="2000" dirty="0" smtClean="0"/>
          </a:p>
          <a:p>
            <a:endParaRPr lang="en-US" sz="2000" dirty="0" smtClean="0"/>
          </a:p>
          <a:p>
            <a:endParaRPr lang="en-US" sz="2000" dirty="0" smtClean="0"/>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a:p>
            <a:endParaRPr lang="en-US" sz="2800" dirty="0"/>
          </a:p>
        </p:txBody>
      </p:sp>
      <p:sp>
        <p:nvSpPr>
          <p:cNvPr id="5" name="Rectangle 4"/>
          <p:cNvSpPr/>
          <p:nvPr/>
        </p:nvSpPr>
        <p:spPr>
          <a:xfrm>
            <a:off x="3124200" y="6115050"/>
            <a:ext cx="5715000" cy="646331"/>
          </a:xfrm>
          <a:prstGeom prst="rect">
            <a:avLst/>
          </a:prstGeom>
        </p:spPr>
        <p:txBody>
          <a:bodyPr wrap="square">
            <a:spAutoFit/>
          </a:bodyPr>
          <a:lstStyle/>
          <a:p>
            <a:r>
              <a:rPr lang="en-US" dirty="0" smtClean="0"/>
              <a:t>Most were 8-Bit with a few later models: PC88VA, VA2, VA3 being cable of 16-Bit.</a:t>
            </a:r>
            <a:endParaRPr lang="en-US" dirty="0"/>
          </a:p>
        </p:txBody>
      </p:sp>
    </p:spTree>
    <p:extLst>
      <p:ext uri="{BB962C8B-B14F-4D97-AF65-F5344CB8AC3E}">
        <p14:creationId xmlns:p14="http://schemas.microsoft.com/office/powerpoint/2010/main" val="29886558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MSX?</a:t>
            </a:r>
            <a:endParaRPr lang="en-US" dirty="0"/>
          </a:p>
        </p:txBody>
      </p:sp>
      <p:sp>
        <p:nvSpPr>
          <p:cNvPr id="3" name="Text Placeholder 2"/>
          <p:cNvSpPr>
            <a:spLocks noGrp="1"/>
          </p:cNvSpPr>
          <p:nvPr>
            <p:ph idx="1"/>
          </p:nvPr>
        </p:nvSpPr>
        <p:spPr/>
        <p:txBody>
          <a:bodyPr>
            <a:noAutofit/>
          </a:bodyPr>
          <a:lstStyle/>
          <a:p>
            <a:r>
              <a:rPr lang="en-US" sz="2000" dirty="0" smtClean="0"/>
              <a:t>Under the MSX Standard, </a:t>
            </a:r>
            <a:r>
              <a:rPr lang="en-US" sz="2000" b="1" dirty="0" smtClean="0"/>
              <a:t>hardware</a:t>
            </a:r>
            <a:r>
              <a:rPr lang="en-US" sz="2000" dirty="0" smtClean="0"/>
              <a:t> and </a:t>
            </a:r>
            <a:r>
              <a:rPr lang="en-US" sz="2000" b="1" dirty="0" smtClean="0"/>
              <a:t>software</a:t>
            </a:r>
            <a:r>
              <a:rPr lang="en-US" sz="2000" dirty="0" smtClean="0"/>
              <a:t> are compatible among multiple brands and models</a:t>
            </a:r>
            <a:r>
              <a:rPr lang="en-US" sz="2000" dirty="0"/>
              <a:t>. </a:t>
            </a:r>
            <a:endParaRPr lang="en-US" sz="2000" dirty="0" smtClean="0"/>
          </a:p>
          <a:p>
            <a:r>
              <a:rPr lang="en-US" sz="2000" dirty="0" smtClean="0"/>
              <a:t>Nishi </a:t>
            </a:r>
            <a:r>
              <a:rPr lang="en-US" sz="2000" dirty="0"/>
              <a:t>proposed MSX as an attempt to create a single industry standard for home computers. Inspired by the success of VHS as a standard for video cassette </a:t>
            </a:r>
            <a:r>
              <a:rPr lang="en-US" sz="2000" dirty="0" smtClean="0"/>
              <a:t>recorders.</a:t>
            </a:r>
          </a:p>
          <a:p>
            <a:r>
              <a:rPr lang="en-US" sz="2000" dirty="0" smtClean="0"/>
              <a:t>Many </a:t>
            </a:r>
            <a:r>
              <a:rPr lang="en-US" sz="2000" dirty="0"/>
              <a:t>Japanese electronic manufacturers along with </a:t>
            </a:r>
            <a:r>
              <a:rPr lang="en-US" sz="2000" dirty="0" err="1"/>
              <a:t>GoldStar</a:t>
            </a:r>
            <a:r>
              <a:rPr lang="en-US" sz="2000" dirty="0"/>
              <a:t>, Philips and </a:t>
            </a:r>
            <a:r>
              <a:rPr lang="en-US" sz="2000" dirty="0" err="1"/>
              <a:t>Spectravideo</a:t>
            </a:r>
            <a:r>
              <a:rPr lang="en-US" sz="2000" dirty="0"/>
              <a:t> built and promoted MSX computers. </a:t>
            </a:r>
            <a:endParaRPr lang="en-US" sz="2000" dirty="0" smtClean="0"/>
          </a:p>
          <a:p>
            <a:r>
              <a:rPr lang="en-US" sz="2000" dirty="0" smtClean="0"/>
              <a:t>Any </a:t>
            </a:r>
            <a:r>
              <a:rPr lang="en-US" sz="2000" dirty="0"/>
              <a:t>piece of hardware or software with the MSX logo on it was compatible with MSX products of other manufacturers. </a:t>
            </a:r>
            <a:endParaRPr lang="en-US" sz="2000" dirty="0" smtClean="0"/>
          </a:p>
          <a:p>
            <a:r>
              <a:rPr lang="en-US" sz="2000" dirty="0" smtClean="0"/>
              <a:t>In </a:t>
            </a:r>
            <a:r>
              <a:rPr lang="en-US" sz="2000" dirty="0"/>
              <a:t>particular, the expansion cartridge form and function were part of the standard; any MSX expansion or game cartridge would work in any MSX computer.</a:t>
            </a:r>
          </a:p>
        </p:txBody>
      </p:sp>
    </p:spTree>
    <p:extLst>
      <p:ext uri="{BB962C8B-B14F-4D97-AF65-F5344CB8AC3E}">
        <p14:creationId xmlns:p14="http://schemas.microsoft.com/office/powerpoint/2010/main" val="1609484826"/>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p:txBody>
          <a:bodyPr>
            <a:normAutofit/>
          </a:bodyPr>
          <a:lstStyle/>
          <a:p>
            <a:r>
              <a:rPr lang="en-US" sz="2000" dirty="0" smtClean="0"/>
              <a:t>MSX first generation architecture is based </a:t>
            </a:r>
            <a:r>
              <a:rPr lang="en-US" sz="2000" dirty="0"/>
              <a:t>on </a:t>
            </a:r>
            <a:r>
              <a:rPr lang="en-US" sz="2000" dirty="0" smtClean="0"/>
              <a:t>the </a:t>
            </a:r>
            <a:r>
              <a:rPr lang="en-US" sz="2000" b="1" dirty="0" err="1" smtClean="0"/>
              <a:t>Spectravideo</a:t>
            </a:r>
            <a:r>
              <a:rPr lang="en-US" sz="2000" b="1" dirty="0" smtClean="0"/>
              <a:t> SVI 328</a:t>
            </a:r>
            <a:r>
              <a:rPr lang="en-US" sz="2000" dirty="0" smtClean="0"/>
              <a:t> design.</a:t>
            </a:r>
          </a:p>
          <a:p>
            <a:endParaRPr lang="en-US" sz="2000" dirty="0"/>
          </a:p>
          <a:p>
            <a:r>
              <a:rPr lang="en-US" sz="2000" dirty="0"/>
              <a:t>Kazuhiko Nishi </a:t>
            </a:r>
            <a:r>
              <a:rPr lang="en-US" sz="2000" dirty="0" smtClean="0"/>
              <a:t>modified the SVI-328 design to make it more expandable.</a:t>
            </a:r>
          </a:p>
          <a:p>
            <a:endParaRPr lang="en-US" sz="1600" dirty="0"/>
          </a:p>
          <a:p>
            <a:endParaRPr lang="en-US" sz="1600" dirty="0"/>
          </a:p>
        </p:txBody>
      </p:sp>
      <p:sp>
        <p:nvSpPr>
          <p:cNvPr id="4" name="Content Placeholder 3"/>
          <p:cNvSpPr>
            <a:spLocks noGrp="1"/>
          </p:cNvSpPr>
          <p:nvPr>
            <p:ph sz="half"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381000"/>
            <a:ext cx="4929909"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1509" y="3886200"/>
            <a:ext cx="4898572"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own Arrow 4"/>
          <p:cNvSpPr/>
          <p:nvPr/>
        </p:nvSpPr>
        <p:spPr>
          <a:xfrm>
            <a:off x="6008254" y="3193473"/>
            <a:ext cx="3810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39662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MSX1 Basic specs</a:t>
            </a:r>
            <a:endParaRPr lang="en-US" dirty="0"/>
          </a:p>
        </p:txBody>
      </p:sp>
      <p:sp>
        <p:nvSpPr>
          <p:cNvPr id="3" name="Text Placeholder 2"/>
          <p:cNvSpPr>
            <a:spLocks noGrp="1"/>
          </p:cNvSpPr>
          <p:nvPr>
            <p:ph type="body" idx="2"/>
          </p:nvPr>
        </p:nvSpPr>
        <p:spPr/>
        <p:txBody>
          <a:bodyPr>
            <a:normAutofit/>
          </a:bodyPr>
          <a:lstStyle/>
          <a:p>
            <a:r>
              <a:rPr lang="en-US" sz="2000" dirty="0" err="1" smtClean="0"/>
              <a:t>Zilog</a:t>
            </a:r>
            <a:r>
              <a:rPr lang="en-US" sz="2000" dirty="0" smtClean="0"/>
              <a:t> </a:t>
            </a:r>
            <a:r>
              <a:rPr lang="en-US" sz="2000" b="1" dirty="0" smtClean="0"/>
              <a:t>Z80</a:t>
            </a:r>
            <a:r>
              <a:rPr lang="en-US" sz="2000" dirty="0" smtClean="0"/>
              <a:t> CPU at 3.58MHz.</a:t>
            </a:r>
          </a:p>
          <a:p>
            <a:endParaRPr lang="en-US" sz="2000" dirty="0" smtClean="0"/>
          </a:p>
          <a:p>
            <a:r>
              <a:rPr lang="en-US" sz="2000" dirty="0" smtClean="0"/>
              <a:t>Texas Instrument </a:t>
            </a:r>
            <a:r>
              <a:rPr lang="en-US" sz="2000" b="1" dirty="0" smtClean="0"/>
              <a:t>TI9918/9928</a:t>
            </a:r>
            <a:r>
              <a:rPr lang="en-US" sz="2000" dirty="0" smtClean="0"/>
              <a:t> graphic processor (TI-99/4a and </a:t>
            </a:r>
            <a:r>
              <a:rPr lang="en-US" sz="2000" dirty="0" err="1" smtClean="0"/>
              <a:t>Coleco</a:t>
            </a:r>
            <a:r>
              <a:rPr lang="en-US" sz="2000" dirty="0" smtClean="0"/>
              <a:t>)</a:t>
            </a:r>
            <a:endParaRPr lang="en-US" sz="2000" dirty="0"/>
          </a:p>
          <a:p>
            <a:endParaRPr lang="en-US" sz="2000" b="1" dirty="0" smtClean="0"/>
          </a:p>
          <a:p>
            <a:r>
              <a:rPr lang="en-US" sz="2000" b="1" dirty="0" smtClean="0"/>
              <a:t>AY-3-8910 </a:t>
            </a:r>
            <a:r>
              <a:rPr lang="en-US" sz="2000" dirty="0" smtClean="0"/>
              <a:t>PSG sound processor (similar to Atari ST)</a:t>
            </a:r>
          </a:p>
          <a:p>
            <a:endParaRPr lang="en-US" sz="2000" dirty="0"/>
          </a:p>
          <a:p>
            <a:endParaRPr lang="en-US" sz="2000" dirty="0" smtClean="0"/>
          </a:p>
          <a:p>
            <a:endParaRPr lang="en-US" sz="2000" dirty="0"/>
          </a:p>
          <a:p>
            <a:endParaRPr lang="en-US" sz="2000" dirty="0" smtClean="0"/>
          </a:p>
          <a:p>
            <a:endParaRPr lang="en-US" sz="2000" dirty="0"/>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3352800" y="1600200"/>
            <a:ext cx="5572786"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327712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MSX?</a:t>
            </a:r>
          </a:p>
        </p:txBody>
      </p:sp>
      <p:sp>
        <p:nvSpPr>
          <p:cNvPr id="3" name="Text Placeholder 2"/>
          <p:cNvSpPr>
            <a:spLocks noGrp="1"/>
          </p:cNvSpPr>
          <p:nvPr>
            <p:ph idx="1"/>
          </p:nvPr>
        </p:nvSpPr>
        <p:spPr/>
        <p:txBody>
          <a:bodyPr>
            <a:normAutofit/>
          </a:bodyPr>
          <a:lstStyle/>
          <a:p>
            <a:r>
              <a:rPr lang="en-US" sz="2400" dirty="0"/>
              <a:t>It was </a:t>
            </a:r>
            <a:r>
              <a:rPr lang="en-US" sz="2400" dirty="0" smtClean="0"/>
              <a:t>adopted </a:t>
            </a:r>
            <a:r>
              <a:rPr lang="en-US" sz="2400" dirty="0"/>
              <a:t>by most electronic manufacturers in Japan and Korea.</a:t>
            </a:r>
          </a:p>
          <a:p>
            <a:endParaRPr lang="en-US" sz="2000" dirty="0"/>
          </a:p>
        </p:txBody>
      </p:sp>
      <p:pic>
        <p:nvPicPr>
          <p:cNvPr id="5" name="Picture 2" descr="http://t3.gstatic.com/images?q=tbn:ANd9GcT43cm3vLKFclCe8pDBtqEP8b1yL6sJeNu40i-cb46UnCfqV78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288" y="2537267"/>
            <a:ext cx="1147299" cy="6424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t0.gstatic.com/images?q=tbn:ANd9GcShMCCiSGLeh7LITpRrvwfHgc9-lWkTCRcn1_mz-cS6eqgybuF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3100" y="2537267"/>
            <a:ext cx="1917654" cy="6525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884" y="3285158"/>
            <a:ext cx="1885692" cy="942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8" descr="http://t3.gstatic.com/images?q=tbn:ANd9GcTEX1zsDjWrFznUBAa3SoDoO4rhXsm0mo6rpb1MjYcxILC7QBe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8203" y="4347811"/>
            <a:ext cx="1023739" cy="7668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2837" y="2544811"/>
            <a:ext cx="1441990" cy="476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descr="http://t0.gstatic.com/images?q=tbn:ANd9GcQCqq6UQeZamaRIWXbB8Rfw9bRPEgPEL6FurXnk-qcRj4HtXqdRj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998" y="4361777"/>
            <a:ext cx="1163783" cy="7744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12713" y="5968857"/>
            <a:ext cx="1849201" cy="640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78089" y="5729337"/>
            <a:ext cx="875950" cy="91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39000" y="6030756"/>
            <a:ext cx="1371600" cy="578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73785" y="5462303"/>
            <a:ext cx="1834756" cy="411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78089" y="5252053"/>
            <a:ext cx="2025331" cy="348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73860" y="2544811"/>
            <a:ext cx="1258475" cy="774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62400" y="5698276"/>
            <a:ext cx="964081" cy="942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50043" y="3444821"/>
            <a:ext cx="1458498" cy="544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713117" y="4157346"/>
            <a:ext cx="1874485" cy="380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62400" y="2537267"/>
            <a:ext cx="1657430" cy="575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descr="C:\Users\Olivier\Dropbox\VCFSE\Pictures\MSX_Logo_1.bmp"/>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108492" y="3642552"/>
            <a:ext cx="3406103" cy="13948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9201" y="5278425"/>
            <a:ext cx="1857375" cy="614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89201" y="6080822"/>
            <a:ext cx="2112828" cy="55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991513" y="4716430"/>
            <a:ext cx="1621596" cy="641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7"/>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059793" y="5237908"/>
            <a:ext cx="1636508" cy="324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266647"/>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500"/>
                                        <p:tgtEl>
                                          <p:spTgt spid="23"/>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500"/>
                                        <p:tgtEl>
                                          <p:spTgt spid="10"/>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500"/>
                                        <p:tgtEl>
                                          <p:spTgt spid="8"/>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500"/>
                                        <p:tgtEl>
                                          <p:spTgt spid="15"/>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p:txBody>
          <a:bodyPr>
            <a:normAutofit/>
          </a:bodyPr>
          <a:lstStyle/>
          <a:p>
            <a:r>
              <a:rPr lang="en-US" sz="2400" dirty="0"/>
              <a:t>Its ROM includes Microsoft’s MSX basic 1.0. </a:t>
            </a:r>
          </a:p>
          <a:p>
            <a:endParaRPr lang="en-US" sz="2400" dirty="0"/>
          </a:p>
          <a:p>
            <a:r>
              <a:rPr lang="en-US" sz="2400" dirty="0" smtClean="0"/>
              <a:t>The MSX </a:t>
            </a:r>
            <a:r>
              <a:rPr lang="en-US" sz="2400" dirty="0"/>
              <a:t>basic contains advanced features to take advantage of the Hardware (Sprites, Play, Sound, Interrupts commands…)</a:t>
            </a:r>
          </a:p>
          <a:p>
            <a:endParaRPr lang="en-US" sz="2400" dirty="0"/>
          </a:p>
        </p:txBody>
      </p:sp>
      <p:sp>
        <p:nvSpPr>
          <p:cNvPr id="4" name="Content Placeholder 3"/>
          <p:cNvSpPr>
            <a:spLocks noGrp="1"/>
          </p:cNvSpPr>
          <p:nvPr>
            <p:ph sz="half" idx="1"/>
          </p:nvPr>
        </p:nvSpPr>
        <p:spPr/>
        <p:txBody>
          <a:bodyPr>
            <a:normAutofit/>
          </a:bodyPr>
          <a:lstStyle/>
          <a:p>
            <a:pPr marL="0" indent="0">
              <a:buNone/>
            </a:pPr>
            <a:endParaRPr lang="en-US" dirty="0" smtClean="0"/>
          </a:p>
          <a:p>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143000"/>
            <a:ext cx="500888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932802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MSX Software</a:t>
            </a:r>
          </a:p>
        </p:txBody>
      </p:sp>
      <p:sp>
        <p:nvSpPr>
          <p:cNvPr id="3" name="Content Placeholder 2"/>
          <p:cNvSpPr>
            <a:spLocks noGrp="1"/>
          </p:cNvSpPr>
          <p:nvPr>
            <p:ph idx="1"/>
          </p:nvPr>
        </p:nvSpPr>
        <p:spPr/>
        <p:txBody>
          <a:bodyPr/>
          <a:lstStyle/>
          <a:p>
            <a:r>
              <a:rPr lang="en-US" dirty="0"/>
              <a:t>MSX quickly became a success in Japan and a major platform for software development. </a:t>
            </a:r>
            <a:endParaRPr lang="en-US" dirty="0" smtClean="0"/>
          </a:p>
          <a:p>
            <a:r>
              <a:rPr lang="en-US" dirty="0" smtClean="0"/>
              <a:t>Many </a:t>
            </a:r>
            <a:r>
              <a:rPr lang="en-US" dirty="0"/>
              <a:t>Japanese software companies still active today have developed titles for the MSX.</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581400"/>
            <a:ext cx="1719263"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3581400"/>
            <a:ext cx="18288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3581400"/>
            <a:ext cx="18288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4267200"/>
            <a:ext cx="1981200" cy="981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6329" y="5625790"/>
            <a:ext cx="4937741" cy="553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0800" y="3615856"/>
            <a:ext cx="2209800" cy="592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53200" y="5389336"/>
            <a:ext cx="1423000" cy="1025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019366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MSX Software</a:t>
            </a:r>
            <a:endParaRPr lang="en-US" dirty="0"/>
          </a:p>
        </p:txBody>
      </p:sp>
      <p:sp>
        <p:nvSpPr>
          <p:cNvPr id="8" name="Content Placeholder 7"/>
          <p:cNvSpPr>
            <a:spLocks noGrp="1"/>
          </p:cNvSpPr>
          <p:nvPr>
            <p:ph idx="1"/>
          </p:nvPr>
        </p:nvSpPr>
        <p:spPr>
          <a:xfrm>
            <a:off x="533400" y="1524000"/>
            <a:ext cx="8229600" cy="4709160"/>
          </a:xfrm>
        </p:spPr>
        <p:txBody>
          <a:bodyPr/>
          <a:lstStyle/>
          <a:p>
            <a:r>
              <a:rPr lang="en-US" dirty="0"/>
              <a:t>Several popular video game franchises were initially established on the MSX</a:t>
            </a:r>
            <a:r>
              <a:rPr lang="en-US" dirty="0" smtClean="0"/>
              <a:t>:</a:t>
            </a:r>
          </a:p>
          <a:p>
            <a:r>
              <a:rPr lang="en-US" dirty="0" smtClean="0"/>
              <a:t>Dragon Quest</a:t>
            </a:r>
          </a:p>
          <a:p>
            <a:r>
              <a:rPr lang="en-US" dirty="0" err="1" smtClean="0"/>
              <a:t>Castlevania</a:t>
            </a:r>
            <a:r>
              <a:rPr lang="en-US" dirty="0"/>
              <a:t> </a:t>
            </a:r>
            <a:r>
              <a:rPr lang="en-US" dirty="0" smtClean="0"/>
              <a:t>/ Vampire Killer</a:t>
            </a:r>
          </a:p>
          <a:p>
            <a:r>
              <a:rPr lang="en-US" dirty="0" smtClean="0"/>
              <a:t>Metal Gear</a:t>
            </a:r>
          </a:p>
          <a:p>
            <a:r>
              <a:rPr lang="en-US" dirty="0" err="1" smtClean="0"/>
              <a:t>Parodius</a:t>
            </a:r>
            <a:endParaRPr lang="en-US" dirty="0" smtClean="0"/>
          </a:p>
          <a:p>
            <a:r>
              <a:rPr lang="en-US" dirty="0" err="1" smtClean="0"/>
              <a:t>Aleste</a:t>
            </a:r>
            <a:endParaRPr lang="en-US" dirty="0" smtClean="0"/>
          </a:p>
          <a:p>
            <a:pPr marL="137160" indent="0">
              <a:buNone/>
            </a:pPr>
            <a:r>
              <a:rPr lang="en-US" dirty="0" smtClean="0"/>
              <a:t>And many others</a:t>
            </a:r>
          </a:p>
          <a:p>
            <a:endParaRPr lang="en-US" dirty="0" smtClean="0"/>
          </a:p>
          <a:p>
            <a:endParaRPr lang="en-US" dirty="0" smtClean="0"/>
          </a:p>
          <a:p>
            <a:endParaRPr lang="en-US" dirty="0" smtClean="0"/>
          </a:p>
          <a:p>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4038" y="2451447"/>
            <a:ext cx="2922099" cy="2578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4038" y="2697691"/>
            <a:ext cx="2995613" cy="2085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1439" y="2423738"/>
            <a:ext cx="2998212" cy="2647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8649" y="2597608"/>
            <a:ext cx="306395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4480" y="2423738"/>
            <a:ext cx="3195628" cy="2647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1411891"/>
      </p:ext>
    </p:extLst>
  </p:cSld>
  <p:clrMapOvr>
    <a:masterClrMapping/>
  </p:clrMapOvr>
  <mc:AlternateContent xmlns:mc="http://schemas.openxmlformats.org/markup-compatibility/2006" xmlns:p14="http://schemas.microsoft.com/office/powerpoint/2010/main">
    <mc:Choice Requires="p14">
      <p:transition spd="slow" p14:dur="3000" advClick="0" advTm="15000">
        <p:fade/>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500"/>
                                        <p:tgtEl>
                                          <p:spTgt spid="8">
                                            <p:txEl>
                                              <p:pRg st="1" end="1"/>
                                            </p:txEl>
                                          </p:spTgt>
                                        </p:tgtEl>
                                      </p:cBhvr>
                                    </p:animEffect>
                                  </p:childTnLst>
                                </p:cTn>
                              </p:par>
                              <p:par>
                                <p:cTn id="12" presetID="10" presetClass="entr" presetSubtype="0" fill="hold" nodeType="withEffect">
                                  <p:stCondLst>
                                    <p:cond delay="1000"/>
                                  </p:stCondLst>
                                  <p:childTnLst>
                                    <p:set>
                                      <p:cBhvr>
                                        <p:cTn id="13" dur="1" fill="hold">
                                          <p:stCondLst>
                                            <p:cond delay="0"/>
                                          </p:stCondLst>
                                        </p:cTn>
                                        <p:tgtEl>
                                          <p:spTgt spid="3075"/>
                                        </p:tgtEl>
                                        <p:attrNameLst>
                                          <p:attrName>style.visibility</p:attrName>
                                        </p:attrNameLst>
                                      </p:cBhvr>
                                      <p:to>
                                        <p:strVal val="visible"/>
                                      </p:to>
                                    </p:set>
                                    <p:animEffect transition="in" filter="fade">
                                      <p:cBhvr>
                                        <p:cTn id="14" dur="500"/>
                                        <p:tgtEl>
                                          <p:spTgt spid="3075"/>
                                        </p:tgtEl>
                                      </p:cBhvr>
                                    </p:animEffect>
                                  </p:childTnLst>
                                </p:cTn>
                              </p:par>
                            </p:childTnLst>
                          </p:cTn>
                        </p:par>
                        <p:par>
                          <p:cTn id="15" fill="hold">
                            <p:stCondLst>
                              <p:cond delay="2000"/>
                            </p:stCondLst>
                            <p:childTnLst>
                              <p:par>
                                <p:cTn id="16" presetID="10" presetClass="exit" presetSubtype="0" fill="hold" nodeType="afterEffect">
                                  <p:stCondLst>
                                    <p:cond delay="1000"/>
                                  </p:stCondLst>
                                  <p:childTnLst>
                                    <p:animEffect transition="out" filter="fade">
                                      <p:cBhvr>
                                        <p:cTn id="17" dur="500"/>
                                        <p:tgtEl>
                                          <p:spTgt spid="3075"/>
                                        </p:tgtEl>
                                      </p:cBhvr>
                                    </p:animEffect>
                                    <p:set>
                                      <p:cBhvr>
                                        <p:cTn id="18" dur="1" fill="hold">
                                          <p:stCondLst>
                                            <p:cond delay="499"/>
                                          </p:stCondLst>
                                        </p:cTn>
                                        <p:tgtEl>
                                          <p:spTgt spid="3075"/>
                                        </p:tgtEl>
                                        <p:attrNameLst>
                                          <p:attrName>style.visibility</p:attrName>
                                        </p:attrNameLst>
                                      </p:cBhvr>
                                      <p:to>
                                        <p:strVal val="hidden"/>
                                      </p:to>
                                    </p:set>
                                  </p:childTnLst>
                                </p:cTn>
                              </p:par>
                            </p:childTnLst>
                          </p:cTn>
                        </p:par>
                        <p:par>
                          <p:cTn id="19" fill="hold">
                            <p:stCondLst>
                              <p:cond delay="3500"/>
                            </p:stCondLst>
                            <p:childTnLst>
                              <p:par>
                                <p:cTn id="20" presetID="10" presetClass="entr" presetSubtype="0" fill="hold" grpId="0" nodeType="afterEffect">
                                  <p:stCondLst>
                                    <p:cond delay="100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par>
                                <p:cTn id="23" presetID="10" presetClass="entr" presetSubtype="0" fill="hold" nodeType="withEffect">
                                  <p:stCondLst>
                                    <p:cond delay="1000"/>
                                  </p:stCondLst>
                                  <p:childTnLst>
                                    <p:set>
                                      <p:cBhvr>
                                        <p:cTn id="24" dur="1" fill="hold">
                                          <p:stCondLst>
                                            <p:cond delay="0"/>
                                          </p:stCondLst>
                                        </p:cTn>
                                        <p:tgtEl>
                                          <p:spTgt spid="3074"/>
                                        </p:tgtEl>
                                        <p:attrNameLst>
                                          <p:attrName>style.visibility</p:attrName>
                                        </p:attrNameLst>
                                      </p:cBhvr>
                                      <p:to>
                                        <p:strVal val="visible"/>
                                      </p:to>
                                    </p:set>
                                    <p:animEffect transition="in" filter="fade">
                                      <p:cBhvr>
                                        <p:cTn id="25" dur="500"/>
                                        <p:tgtEl>
                                          <p:spTgt spid="3074"/>
                                        </p:tgtEl>
                                      </p:cBhvr>
                                    </p:animEffect>
                                  </p:childTnLst>
                                </p:cTn>
                              </p:par>
                            </p:childTnLst>
                          </p:cTn>
                        </p:par>
                        <p:par>
                          <p:cTn id="26" fill="hold">
                            <p:stCondLst>
                              <p:cond delay="5000"/>
                            </p:stCondLst>
                            <p:childTnLst>
                              <p:par>
                                <p:cTn id="27" presetID="10" presetClass="entr" presetSubtype="0" fill="hold" grpId="0" nodeType="afterEffect">
                                  <p:stCondLst>
                                    <p:cond delay="1250"/>
                                  </p:stCondLst>
                                  <p:childTnLst>
                                    <p:set>
                                      <p:cBhvr>
                                        <p:cTn id="28" dur="1" fill="hold">
                                          <p:stCondLst>
                                            <p:cond delay="0"/>
                                          </p:stCondLst>
                                        </p:cTn>
                                        <p:tgtEl>
                                          <p:spTgt spid="8">
                                            <p:txEl>
                                              <p:pRg st="3" end="3"/>
                                            </p:txEl>
                                          </p:spTgt>
                                        </p:tgtEl>
                                        <p:attrNameLst>
                                          <p:attrName>style.visibility</p:attrName>
                                        </p:attrNameLst>
                                      </p:cBhvr>
                                      <p:to>
                                        <p:strVal val="visible"/>
                                      </p:to>
                                    </p:set>
                                    <p:animEffect transition="in" filter="fade">
                                      <p:cBhvr>
                                        <p:cTn id="29" dur="500"/>
                                        <p:tgtEl>
                                          <p:spTgt spid="8">
                                            <p:txEl>
                                              <p:pRg st="3" end="3"/>
                                            </p:txEl>
                                          </p:spTgt>
                                        </p:tgtEl>
                                      </p:cBhvr>
                                    </p:animEffect>
                                  </p:childTnLst>
                                </p:cTn>
                              </p:par>
                              <p:par>
                                <p:cTn id="30" presetID="10" presetClass="entr" presetSubtype="0" fill="hold" nodeType="withEffect">
                                  <p:stCondLst>
                                    <p:cond delay="1250"/>
                                  </p:stCondLst>
                                  <p:childTnLst>
                                    <p:set>
                                      <p:cBhvr>
                                        <p:cTn id="31" dur="1" fill="hold">
                                          <p:stCondLst>
                                            <p:cond delay="0"/>
                                          </p:stCondLst>
                                        </p:cTn>
                                        <p:tgtEl>
                                          <p:spTgt spid="3076"/>
                                        </p:tgtEl>
                                        <p:attrNameLst>
                                          <p:attrName>style.visibility</p:attrName>
                                        </p:attrNameLst>
                                      </p:cBhvr>
                                      <p:to>
                                        <p:strVal val="visible"/>
                                      </p:to>
                                    </p:set>
                                    <p:animEffect transition="in" filter="fade">
                                      <p:cBhvr>
                                        <p:cTn id="32" dur="500"/>
                                        <p:tgtEl>
                                          <p:spTgt spid="3076"/>
                                        </p:tgtEl>
                                      </p:cBhvr>
                                    </p:animEffect>
                                  </p:childTnLst>
                                </p:cTn>
                              </p:par>
                            </p:childTnLst>
                          </p:cTn>
                        </p:par>
                        <p:par>
                          <p:cTn id="33" fill="hold">
                            <p:stCondLst>
                              <p:cond delay="6750"/>
                            </p:stCondLst>
                            <p:childTnLst>
                              <p:par>
                                <p:cTn id="34" presetID="10" presetClass="entr" presetSubtype="0" fill="hold" grpId="0" nodeType="afterEffect">
                                  <p:stCondLst>
                                    <p:cond delay="1000"/>
                                  </p:stCondLst>
                                  <p:childTnLst>
                                    <p:set>
                                      <p:cBhvr>
                                        <p:cTn id="35" dur="1" fill="hold">
                                          <p:stCondLst>
                                            <p:cond delay="0"/>
                                          </p:stCondLst>
                                        </p:cTn>
                                        <p:tgtEl>
                                          <p:spTgt spid="8">
                                            <p:txEl>
                                              <p:pRg st="4" end="4"/>
                                            </p:txEl>
                                          </p:spTgt>
                                        </p:tgtEl>
                                        <p:attrNameLst>
                                          <p:attrName>style.visibility</p:attrName>
                                        </p:attrNameLst>
                                      </p:cBhvr>
                                      <p:to>
                                        <p:strVal val="visible"/>
                                      </p:to>
                                    </p:set>
                                    <p:animEffect transition="in" filter="fade">
                                      <p:cBhvr>
                                        <p:cTn id="36" dur="500"/>
                                        <p:tgtEl>
                                          <p:spTgt spid="8">
                                            <p:txEl>
                                              <p:pRg st="4" end="4"/>
                                            </p:txEl>
                                          </p:spTgt>
                                        </p:tgtEl>
                                      </p:cBhvr>
                                    </p:animEffect>
                                  </p:childTnLst>
                                </p:cTn>
                              </p:par>
                              <p:par>
                                <p:cTn id="37" presetID="10" presetClass="entr" presetSubtype="0" fill="hold" nodeType="withEffect">
                                  <p:stCondLst>
                                    <p:cond delay="1000"/>
                                  </p:stCondLst>
                                  <p:childTnLst>
                                    <p:set>
                                      <p:cBhvr>
                                        <p:cTn id="38" dur="1" fill="hold">
                                          <p:stCondLst>
                                            <p:cond delay="0"/>
                                          </p:stCondLst>
                                        </p:cTn>
                                        <p:tgtEl>
                                          <p:spTgt spid="3078"/>
                                        </p:tgtEl>
                                        <p:attrNameLst>
                                          <p:attrName>style.visibility</p:attrName>
                                        </p:attrNameLst>
                                      </p:cBhvr>
                                      <p:to>
                                        <p:strVal val="visible"/>
                                      </p:to>
                                    </p:set>
                                    <p:animEffect transition="in" filter="fade">
                                      <p:cBhvr>
                                        <p:cTn id="39" dur="500"/>
                                        <p:tgtEl>
                                          <p:spTgt spid="3078"/>
                                        </p:tgtEl>
                                      </p:cBhvr>
                                    </p:animEffect>
                                  </p:childTnLst>
                                </p:cTn>
                              </p:par>
                            </p:childTnLst>
                          </p:cTn>
                        </p:par>
                        <p:par>
                          <p:cTn id="40" fill="hold">
                            <p:stCondLst>
                              <p:cond delay="8250"/>
                            </p:stCondLst>
                            <p:childTnLst>
                              <p:par>
                                <p:cTn id="41" presetID="10" presetClass="entr" presetSubtype="0" fill="hold" grpId="0" nodeType="afterEffect">
                                  <p:stCondLst>
                                    <p:cond delay="1250"/>
                                  </p:stCondLst>
                                  <p:childTnLst>
                                    <p:set>
                                      <p:cBhvr>
                                        <p:cTn id="42" dur="1" fill="hold">
                                          <p:stCondLst>
                                            <p:cond delay="0"/>
                                          </p:stCondLst>
                                        </p:cTn>
                                        <p:tgtEl>
                                          <p:spTgt spid="8">
                                            <p:txEl>
                                              <p:pRg st="5" end="5"/>
                                            </p:txEl>
                                          </p:spTgt>
                                        </p:tgtEl>
                                        <p:attrNameLst>
                                          <p:attrName>style.visibility</p:attrName>
                                        </p:attrNameLst>
                                      </p:cBhvr>
                                      <p:to>
                                        <p:strVal val="visible"/>
                                      </p:to>
                                    </p:set>
                                    <p:animEffect transition="in" filter="fade">
                                      <p:cBhvr>
                                        <p:cTn id="43" dur="500"/>
                                        <p:tgtEl>
                                          <p:spTgt spid="8">
                                            <p:txEl>
                                              <p:pRg st="5" end="5"/>
                                            </p:txEl>
                                          </p:spTgt>
                                        </p:tgtEl>
                                      </p:cBhvr>
                                    </p:animEffect>
                                  </p:childTnLst>
                                </p:cTn>
                              </p:par>
                              <p:par>
                                <p:cTn id="44" presetID="10" presetClass="entr" presetSubtype="0" fill="hold" nodeType="withEffect">
                                  <p:stCondLst>
                                    <p:cond delay="1250"/>
                                  </p:stCondLst>
                                  <p:childTnLst>
                                    <p:set>
                                      <p:cBhvr>
                                        <p:cTn id="45" dur="1" fill="hold">
                                          <p:stCondLst>
                                            <p:cond delay="0"/>
                                          </p:stCondLst>
                                        </p:cTn>
                                        <p:tgtEl>
                                          <p:spTgt spid="3079"/>
                                        </p:tgtEl>
                                        <p:attrNameLst>
                                          <p:attrName>style.visibility</p:attrName>
                                        </p:attrNameLst>
                                      </p:cBhvr>
                                      <p:to>
                                        <p:strVal val="visible"/>
                                      </p:to>
                                    </p:set>
                                    <p:animEffect transition="in" filter="fade">
                                      <p:cBhvr>
                                        <p:cTn id="46" dur="500"/>
                                        <p:tgtEl>
                                          <p:spTgt spid="3079"/>
                                        </p:tgtEl>
                                      </p:cBhvr>
                                    </p:animEffect>
                                  </p:childTnLst>
                                </p:cTn>
                              </p:par>
                            </p:childTnLst>
                          </p:cTn>
                        </p:par>
                        <p:par>
                          <p:cTn id="47" fill="hold">
                            <p:stCondLst>
                              <p:cond delay="10000"/>
                            </p:stCondLst>
                            <p:childTnLst>
                              <p:par>
                                <p:cTn id="48" presetID="10" presetClass="entr" presetSubtype="0" fill="hold" grpId="0" nodeType="afterEffect">
                                  <p:stCondLst>
                                    <p:cond delay="600"/>
                                  </p:stCondLst>
                                  <p:childTnLst>
                                    <p:set>
                                      <p:cBhvr>
                                        <p:cTn id="49" dur="1" fill="hold">
                                          <p:stCondLst>
                                            <p:cond delay="0"/>
                                          </p:stCondLst>
                                        </p:cTn>
                                        <p:tgtEl>
                                          <p:spTgt spid="8">
                                            <p:txEl>
                                              <p:pRg st="6" end="6"/>
                                            </p:txEl>
                                          </p:spTgt>
                                        </p:tgtEl>
                                        <p:attrNameLst>
                                          <p:attrName>style.visibility</p:attrName>
                                        </p:attrNameLst>
                                      </p:cBhvr>
                                      <p:to>
                                        <p:strVal val="visible"/>
                                      </p:to>
                                    </p:set>
                                    <p:animEffect transition="in" filter="fade">
                                      <p:cBhvr>
                                        <p:cTn id="50" dur="14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MSX Software</a:t>
            </a:r>
            <a:endParaRPr lang="en-US" dirty="0"/>
          </a:p>
        </p:txBody>
      </p:sp>
      <p:sp>
        <p:nvSpPr>
          <p:cNvPr id="3" name="Text Placeholder 2"/>
          <p:cNvSpPr>
            <a:spLocks noGrp="1"/>
          </p:cNvSpPr>
          <p:nvPr>
            <p:ph idx="1"/>
          </p:nvPr>
        </p:nvSpPr>
        <p:spPr/>
        <p:txBody>
          <a:bodyPr>
            <a:noAutofit/>
          </a:bodyPr>
          <a:lstStyle/>
          <a:p>
            <a:r>
              <a:rPr lang="en-US" sz="2400" dirty="0" smtClean="0"/>
              <a:t>The </a:t>
            </a:r>
            <a:r>
              <a:rPr lang="en-US" sz="2400" dirty="0"/>
              <a:t>MSX architecture </a:t>
            </a:r>
            <a:r>
              <a:rPr lang="en-US" sz="2400" dirty="0" smtClean="0"/>
              <a:t>allows </a:t>
            </a:r>
            <a:r>
              <a:rPr lang="en-US" sz="2400" dirty="0"/>
              <a:t>compatibility with CP/M</a:t>
            </a:r>
            <a:r>
              <a:rPr lang="en-US" sz="2400" dirty="0" smtClean="0"/>
              <a:t>.</a:t>
            </a:r>
          </a:p>
          <a:p>
            <a:r>
              <a:rPr lang="en-US" sz="2400" dirty="0" smtClean="0"/>
              <a:t>MSX DOS system is a cross between CPM and MS-Dos1.0. using a FAT-12 compatible storage system.</a:t>
            </a:r>
            <a:endParaRPr lang="en-US" sz="2400" dirty="0"/>
          </a:p>
          <a:p>
            <a:r>
              <a:rPr lang="en-US" sz="2400" dirty="0" smtClean="0"/>
              <a:t>MSX </a:t>
            </a:r>
            <a:r>
              <a:rPr lang="en-US" sz="2400" dirty="0"/>
              <a:t>is </a:t>
            </a:r>
            <a:r>
              <a:rPr lang="en-US" sz="2400" dirty="0" smtClean="0"/>
              <a:t>technically very </a:t>
            </a:r>
            <a:r>
              <a:rPr lang="en-US" sz="2400" dirty="0"/>
              <a:t>similar to popular game systems like the Sega SG-1000 and COLECO providing the MSX from the start with a wide array of software.</a:t>
            </a:r>
          </a:p>
          <a:p>
            <a:endParaRPr lang="en-US" sz="24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315691"/>
            <a:ext cx="3575013" cy="2314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343400"/>
            <a:ext cx="4259873"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577911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MSX Models</a:t>
            </a:r>
            <a:endParaRPr lang="en-US" dirty="0"/>
          </a:p>
        </p:txBody>
      </p:sp>
      <p:sp>
        <p:nvSpPr>
          <p:cNvPr id="3" name="Text Placeholder 2"/>
          <p:cNvSpPr>
            <a:spLocks noGrp="1"/>
          </p:cNvSpPr>
          <p:nvPr>
            <p:ph idx="1"/>
          </p:nvPr>
        </p:nvSpPr>
        <p:spPr/>
        <p:txBody>
          <a:bodyPr/>
          <a:lstStyle/>
          <a:p>
            <a:r>
              <a:rPr lang="en-US" dirty="0" smtClean="0"/>
              <a:t>Although all MSX are based on the same specs, each manufacturer developed numerous models (300+) with extensions based on their specialties. </a:t>
            </a:r>
          </a:p>
          <a:p>
            <a:endParaRPr lang="en-US" dirty="0"/>
          </a:p>
          <a:p>
            <a:r>
              <a:rPr lang="en-US" dirty="0" smtClean="0"/>
              <a:t>Those extensions were compatible with all MSX models.</a:t>
            </a:r>
          </a:p>
          <a:p>
            <a:endParaRPr lang="en-US" dirty="0"/>
          </a:p>
          <a:p>
            <a:r>
              <a:rPr lang="en-US" dirty="0" smtClean="0"/>
              <a:t>Example: </a:t>
            </a:r>
            <a:r>
              <a:rPr lang="en-US" dirty="0" err="1" smtClean="0"/>
              <a:t>Laserdisks</a:t>
            </a:r>
            <a:r>
              <a:rPr lang="en-US" dirty="0" smtClean="0"/>
              <a:t>, Music Keyboard, Light Pen, Robots, Graphic tablets, Graphic cards.</a:t>
            </a:r>
            <a:endParaRPr lang="en-US" dirty="0"/>
          </a:p>
        </p:txBody>
      </p:sp>
    </p:spTree>
    <p:extLst>
      <p:ext uri="{BB962C8B-B14F-4D97-AF65-F5344CB8AC3E}">
        <p14:creationId xmlns:p14="http://schemas.microsoft.com/office/powerpoint/2010/main" val="59558659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Laserdisc interface</a:t>
            </a:r>
            <a:endParaRPr lang="en-US" dirty="0"/>
          </a:p>
        </p:txBody>
      </p:sp>
      <p:sp>
        <p:nvSpPr>
          <p:cNvPr id="3" name="Content Placeholder 2"/>
          <p:cNvSpPr>
            <a:spLocks noGrp="1"/>
          </p:cNvSpPr>
          <p:nvPr>
            <p:ph idx="1"/>
          </p:nvPr>
        </p:nvSpPr>
        <p:spPr>
          <a:xfrm>
            <a:off x="457200" y="1600200"/>
            <a:ext cx="4419600" cy="4709160"/>
          </a:xfrm>
        </p:spPr>
        <p:txBody>
          <a:bodyPr/>
          <a:lstStyle/>
          <a:p>
            <a:r>
              <a:rPr lang="en-US" dirty="0" smtClean="0"/>
              <a:t>Pioneer Released a MSX Laserdisc interface and several Laserdisc based games.</a:t>
            </a:r>
            <a:endParaRPr lang="en-US" dirty="0"/>
          </a:p>
        </p:txBody>
      </p:sp>
      <p:pic>
        <p:nvPicPr>
          <p:cNvPr id="2050" name="Picture 2" descr="C:\Users\Olivier\Dropbox\VCFSE\Pictures\Pioneers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9920" y="2189736"/>
            <a:ext cx="3849279" cy="421106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775722"/>
            <a:ext cx="2933004" cy="2625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222813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208" y="21336"/>
            <a:ext cx="8229600" cy="1143000"/>
          </a:xfrm>
        </p:spPr>
        <p:txBody>
          <a:bodyPr/>
          <a:lstStyle/>
          <a:p>
            <a:r>
              <a:rPr lang="en-US" dirty="0" smtClean="0"/>
              <a:t>Japanese </a:t>
            </a:r>
            <a:r>
              <a:rPr lang="en-US" dirty="0"/>
              <a:t>NEC </a:t>
            </a:r>
            <a:r>
              <a:rPr lang="en-US" dirty="0" smtClean="0"/>
              <a:t>Computers</a:t>
            </a:r>
            <a:endParaRPr lang="en-US" dirty="0"/>
          </a:p>
        </p:txBody>
      </p:sp>
      <p:sp>
        <p:nvSpPr>
          <p:cNvPr id="3" name="Content Placeholder 2"/>
          <p:cNvSpPr>
            <a:spLocks noGrp="1"/>
          </p:cNvSpPr>
          <p:nvPr>
            <p:ph idx="1"/>
          </p:nvPr>
        </p:nvSpPr>
        <p:spPr>
          <a:xfrm>
            <a:off x="-9144" y="1593273"/>
            <a:ext cx="8991600" cy="5721927"/>
          </a:xfrm>
        </p:spPr>
        <p:txBody>
          <a:bodyPr>
            <a:normAutofit/>
          </a:bodyPr>
          <a:lstStyle/>
          <a:p>
            <a:r>
              <a:rPr lang="en-US" sz="1800" dirty="0"/>
              <a:t>The NEC PC 8801 was the successor of PC 8001. It offered fine </a:t>
            </a:r>
            <a:r>
              <a:rPr lang="en-US" sz="1800" dirty="0" smtClean="0"/>
              <a:t>color graphics and had </a:t>
            </a:r>
            <a:r>
              <a:rPr lang="en-US" sz="1800" dirty="0"/>
              <a:t>an optional </a:t>
            </a:r>
            <a:r>
              <a:rPr lang="en-US" sz="1800" dirty="0" smtClean="0"/>
              <a:t>MS-DOS board and was </a:t>
            </a:r>
            <a:r>
              <a:rPr lang="en-US" sz="1800" dirty="0"/>
              <a:t>one of the fist, if not the first color </a:t>
            </a:r>
            <a:r>
              <a:rPr lang="en-US" sz="1800" dirty="0" smtClean="0"/>
              <a:t>CP/M </a:t>
            </a:r>
            <a:r>
              <a:rPr lang="en-US" sz="1800" dirty="0"/>
              <a:t>computer. </a:t>
            </a:r>
            <a:endParaRPr lang="en-US" sz="1800" dirty="0" smtClean="0"/>
          </a:p>
          <a:p>
            <a:r>
              <a:rPr lang="en-US" sz="1800" dirty="0" smtClean="0"/>
              <a:t>It </a:t>
            </a:r>
            <a:r>
              <a:rPr lang="en-US" sz="1800" dirty="0"/>
              <a:t>ran in three bootable modes: </a:t>
            </a:r>
            <a:r>
              <a:rPr lang="en-US" sz="1800" dirty="0" smtClean="0"/>
              <a:t>CP/M</a:t>
            </a:r>
            <a:r>
              <a:rPr lang="en-US" sz="1800" dirty="0"/>
              <a:t>, </a:t>
            </a:r>
            <a:r>
              <a:rPr lang="en-US" sz="1800" dirty="0" smtClean="0"/>
              <a:t>MS-DOS, </a:t>
            </a:r>
            <a:r>
              <a:rPr lang="en-US" sz="1800" dirty="0"/>
              <a:t>and N88-Basic. The N-Basic would natively boot on the system without disk, just like the PC 8001. </a:t>
            </a:r>
            <a:r>
              <a:rPr lang="en-US" sz="1800" dirty="0" smtClean="0"/>
              <a:t>Some </a:t>
            </a:r>
            <a:r>
              <a:rPr lang="en-US" sz="1800" dirty="0"/>
              <a:t>also </a:t>
            </a:r>
            <a:r>
              <a:rPr lang="en-US" sz="1800" dirty="0" smtClean="0"/>
              <a:t>had Software </a:t>
            </a:r>
            <a:r>
              <a:rPr lang="en-US" sz="1800" dirty="0"/>
              <a:t>/ </a:t>
            </a:r>
            <a:r>
              <a:rPr lang="en-US" sz="1800" dirty="0" smtClean="0"/>
              <a:t>Hardware switches </a:t>
            </a:r>
            <a:r>
              <a:rPr lang="en-US" sz="1800" dirty="0"/>
              <a:t>to turn it into PC 8001 mode. </a:t>
            </a:r>
          </a:p>
          <a:p>
            <a:r>
              <a:rPr lang="en-US" sz="1800" dirty="0" smtClean="0"/>
              <a:t>It had a small release in the U.S. and Canada and it </a:t>
            </a:r>
            <a:r>
              <a:rPr lang="en-US" sz="1800" dirty="0"/>
              <a:t>was distributed in west Europe </a:t>
            </a:r>
            <a:r>
              <a:rPr lang="en-US" sz="1800" dirty="0" smtClean="0"/>
              <a:t>by NEC </a:t>
            </a:r>
            <a:r>
              <a:rPr lang="en-US" sz="1800" dirty="0"/>
              <a:t>Neuss Germany. </a:t>
            </a:r>
            <a:r>
              <a:rPr lang="en-US" sz="1800" dirty="0" smtClean="0"/>
              <a:t>They </a:t>
            </a:r>
            <a:r>
              <a:rPr lang="en-US" sz="1800" dirty="0"/>
              <a:t>even manufactured computer furniture to be bought by complete systems. In the U.K. this was also a well know model in the </a:t>
            </a:r>
            <a:r>
              <a:rPr lang="en-US" sz="1800" dirty="0" smtClean="0"/>
              <a:t>marketed office </a:t>
            </a:r>
            <a:r>
              <a:rPr lang="en-US" sz="1800" dirty="0"/>
              <a:t>equipment. The PC8801 had 2 basic </a:t>
            </a:r>
            <a:r>
              <a:rPr lang="en-US" sz="1800" dirty="0" smtClean="0"/>
              <a:t>interpreters </a:t>
            </a:r>
            <a:r>
              <a:rPr lang="en-US" sz="1800" dirty="0"/>
              <a:t>in ROM, at first the bill gates written N-basic from Microsoft and second the very special Microsoft N-88 basic with extended commands for graphics </a:t>
            </a:r>
            <a:r>
              <a:rPr lang="en-US" sz="1800" dirty="0" smtClean="0"/>
              <a:t>etc. You </a:t>
            </a:r>
            <a:r>
              <a:rPr lang="en-US" sz="1800" dirty="0"/>
              <a:t>could load CP/M operating system by </a:t>
            </a:r>
            <a:r>
              <a:rPr lang="en-US" sz="1800" dirty="0" smtClean="0"/>
              <a:t>diskette.</a:t>
            </a:r>
          </a:p>
          <a:p>
            <a:r>
              <a:rPr lang="en-US" sz="1800" dirty="0" smtClean="0"/>
              <a:t>These systems typically had dual </a:t>
            </a:r>
            <a:r>
              <a:rPr lang="en-US" sz="1800" dirty="0"/>
              <a:t>5'' (2x320 KB) </a:t>
            </a:r>
            <a:r>
              <a:rPr lang="en-US" sz="1800" dirty="0" smtClean="0"/>
              <a:t>or </a:t>
            </a:r>
          </a:p>
          <a:p>
            <a:pPr marL="137160" indent="0">
              <a:buNone/>
            </a:pPr>
            <a:r>
              <a:rPr lang="en-US" sz="1800" dirty="0"/>
              <a:t> </a:t>
            </a:r>
            <a:r>
              <a:rPr lang="en-US" sz="1800" dirty="0" smtClean="0"/>
              <a:t>      8'' (</a:t>
            </a:r>
            <a:r>
              <a:rPr lang="en-US" sz="1800" dirty="0"/>
              <a:t>2x1 MB) floppy drive </a:t>
            </a:r>
            <a:r>
              <a:rPr lang="en-US" sz="1800" dirty="0" smtClean="0"/>
              <a:t>unit, and eventually 2x640KB </a:t>
            </a:r>
          </a:p>
          <a:p>
            <a:r>
              <a:rPr lang="en-US" sz="1800" dirty="0" smtClean="0"/>
              <a:t>A special PC88VA3 </a:t>
            </a:r>
            <a:r>
              <a:rPr lang="en-US" sz="1800" dirty="0"/>
              <a:t>was the only </a:t>
            </a:r>
            <a:r>
              <a:rPr lang="en-US" sz="1800" dirty="0" smtClean="0"/>
              <a:t>NEC PC ever </a:t>
            </a:r>
            <a:r>
              <a:rPr lang="en-US" sz="1800" dirty="0"/>
              <a:t>to support </a:t>
            </a:r>
            <a:endParaRPr lang="en-US" sz="1800" dirty="0" smtClean="0"/>
          </a:p>
          <a:p>
            <a:pPr marL="137160" indent="0">
              <a:buNone/>
            </a:pPr>
            <a:r>
              <a:rPr lang="en-US" sz="1800" dirty="0" smtClean="0"/>
              <a:t>       2TD </a:t>
            </a:r>
            <a:r>
              <a:rPr lang="en-US" sz="1800" dirty="0"/>
              <a:t>3.5" discs, triple density discs that would hold 9.3mb </a:t>
            </a:r>
            <a:endParaRPr lang="en-US" sz="1800" dirty="0" smtClean="0"/>
          </a:p>
          <a:p>
            <a:pPr marL="137160" indent="0">
              <a:buNone/>
            </a:pPr>
            <a:r>
              <a:rPr lang="en-US" sz="1800" dirty="0" smtClean="0"/>
              <a:t>       and </a:t>
            </a:r>
            <a:r>
              <a:rPr lang="en-US" sz="1800" dirty="0"/>
              <a:t>this was back in 1988 when most of us were on 5.25" </a:t>
            </a:r>
            <a:endParaRPr lang="en-US" sz="1800" dirty="0" smtClean="0"/>
          </a:p>
          <a:p>
            <a:pPr marL="137160" indent="0">
              <a:buNone/>
            </a:pPr>
            <a:r>
              <a:rPr lang="en-US" sz="1800" dirty="0" smtClean="0"/>
              <a:t>       discs </a:t>
            </a:r>
            <a:r>
              <a:rPr lang="en-US" sz="1800" dirty="0"/>
              <a:t>that held under 360K</a:t>
            </a:r>
            <a:r>
              <a:rPr lang="en-US" sz="1800" dirty="0" smtClean="0"/>
              <a:t>.</a:t>
            </a:r>
          </a:p>
          <a:p>
            <a:endParaRPr lang="en-US" sz="1800" dirty="0" smtClean="0"/>
          </a:p>
        </p:txBody>
      </p:sp>
      <p:pic>
        <p:nvPicPr>
          <p:cNvPr id="13" name="Picture 2" descr="http://vuj.dip.jp/~mkato/pc88/fd81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800600"/>
            <a:ext cx="2847975" cy="195262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454152" y="914400"/>
            <a:ext cx="3249608" cy="584775"/>
          </a:xfrm>
          <a:prstGeom prst="rect">
            <a:avLst/>
          </a:prstGeom>
        </p:spPr>
        <p:txBody>
          <a:bodyPr wrap="none">
            <a:spAutoFit/>
          </a:bodyPr>
          <a:lstStyle/>
          <a:p>
            <a:r>
              <a:rPr lang="en-US" sz="3200" b="1" dirty="0" smtClean="0"/>
              <a:t>What is a PC-88?</a:t>
            </a:r>
            <a:endParaRPr lang="en-US" sz="3200" b="1" dirty="0"/>
          </a:p>
        </p:txBody>
      </p:sp>
    </p:spTree>
    <p:extLst>
      <p:ext uri="{BB962C8B-B14F-4D97-AF65-F5344CB8AC3E}">
        <p14:creationId xmlns:p14="http://schemas.microsoft.com/office/powerpoint/2010/main" val="12861385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MSX  for Music</a:t>
            </a:r>
            <a:endParaRPr lang="en-US" dirty="0"/>
          </a:p>
        </p:txBody>
      </p:sp>
      <p:sp>
        <p:nvSpPr>
          <p:cNvPr id="3" name="Content Placeholder 2"/>
          <p:cNvSpPr>
            <a:spLocks noGrp="1"/>
          </p:cNvSpPr>
          <p:nvPr>
            <p:ph idx="1"/>
          </p:nvPr>
        </p:nvSpPr>
        <p:spPr>
          <a:xfrm>
            <a:off x="457200" y="1600200"/>
            <a:ext cx="4191000" cy="4709160"/>
          </a:xfrm>
        </p:spPr>
        <p:txBody>
          <a:bodyPr/>
          <a:lstStyle/>
          <a:p>
            <a:r>
              <a:rPr lang="en-US" dirty="0" smtClean="0"/>
              <a:t>Yamaha specialized in music oriented MSX models and software.</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676400"/>
            <a:ext cx="3744891" cy="2424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519722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MSX for Video Editing</a:t>
            </a:r>
            <a:endParaRPr lang="en-US" dirty="0"/>
          </a:p>
        </p:txBody>
      </p:sp>
      <p:sp>
        <p:nvSpPr>
          <p:cNvPr id="3" name="Content Placeholder 2"/>
          <p:cNvSpPr>
            <a:spLocks noGrp="1"/>
          </p:cNvSpPr>
          <p:nvPr>
            <p:ph idx="1"/>
          </p:nvPr>
        </p:nvSpPr>
        <p:spPr>
          <a:xfrm>
            <a:off x="457200" y="1600200"/>
            <a:ext cx="4267200" cy="4709160"/>
          </a:xfrm>
        </p:spPr>
        <p:txBody>
          <a:bodyPr/>
          <a:lstStyle/>
          <a:p>
            <a:r>
              <a:rPr lang="en-US" dirty="0" smtClean="0"/>
              <a:t>Sony, Philips, JVC and others produced models dedicated to video editing.</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676400"/>
            <a:ext cx="3810000"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962400"/>
            <a:ext cx="3810000"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3867149"/>
            <a:ext cx="3775256"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62950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MSX for communication</a:t>
            </a:r>
            <a:endParaRPr lang="en-US" dirty="0"/>
          </a:p>
        </p:txBody>
      </p:sp>
      <p:sp>
        <p:nvSpPr>
          <p:cNvPr id="3" name="Content Placeholder 2"/>
          <p:cNvSpPr>
            <a:spLocks noGrp="1"/>
          </p:cNvSpPr>
          <p:nvPr>
            <p:ph idx="1"/>
          </p:nvPr>
        </p:nvSpPr>
        <p:spPr>
          <a:xfrm>
            <a:off x="457200" y="1600200"/>
            <a:ext cx="3886200" cy="4709160"/>
          </a:xfrm>
        </p:spPr>
        <p:txBody>
          <a:bodyPr/>
          <a:lstStyle/>
          <a:p>
            <a:r>
              <a:rPr lang="en-US" dirty="0" smtClean="0"/>
              <a:t>MSX models dedicated to communication</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652588"/>
            <a:ext cx="4143375" cy="2453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445165"/>
            <a:ext cx="4136058" cy="1879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590471"/>
            <a:ext cx="3797401" cy="2734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388899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Various MSX Robots</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C:\Users\Olivier\Dropbox\VCFSE\Pictures\Robots\AX-15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1600200"/>
            <a:ext cx="2822864" cy="21843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Olivier\Dropbox\VCFSE\Pictures\Robots\Bandai_Robopal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6564" y="4114800"/>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Olivier\Dropbox\VCFSE\Pictures\Robots\Don_Quichote_MSX_Rob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7576" y="4114800"/>
            <a:ext cx="256704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Olivier\Dropbox\VCFSE\Pictures\Robots\msxsvi2000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114800"/>
            <a:ext cx="2166345" cy="215768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Olivier\Dropbox\VCFSE\Pictures\Robots\ml-robo-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893" y="1638299"/>
            <a:ext cx="2704507" cy="21095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Olivier\Dropbox\VCFSE\Pictures\Robots\Robot-Movit-2-MSX-Wizard-3-292x3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5988" y="1604826"/>
            <a:ext cx="2118423" cy="2176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87162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MSX2</a:t>
            </a:r>
            <a:endParaRPr lang="en-US" dirty="0"/>
          </a:p>
        </p:txBody>
      </p:sp>
      <p:sp>
        <p:nvSpPr>
          <p:cNvPr id="3" name="Text Placeholder 2"/>
          <p:cNvSpPr>
            <a:spLocks noGrp="1"/>
          </p:cNvSpPr>
          <p:nvPr>
            <p:ph sz="half" idx="1"/>
          </p:nvPr>
        </p:nvSpPr>
        <p:spPr>
          <a:xfrm>
            <a:off x="381000" y="1447801"/>
            <a:ext cx="3657600" cy="4759036"/>
          </a:xfrm>
        </p:spPr>
        <p:txBody>
          <a:bodyPr>
            <a:normAutofit/>
          </a:bodyPr>
          <a:lstStyle/>
          <a:p>
            <a:r>
              <a:rPr lang="en-US" sz="2400" dirty="0" smtClean="0"/>
              <a:t>MSX </a:t>
            </a:r>
            <a:r>
              <a:rPr lang="en-US" sz="2400" dirty="0"/>
              <a:t>2 was introduced in 1985 with significantly updated </a:t>
            </a:r>
            <a:r>
              <a:rPr lang="en-US" sz="2400" dirty="0" smtClean="0"/>
              <a:t>graphic specs.</a:t>
            </a:r>
            <a:endParaRPr lang="en-US" sz="2400" dirty="0"/>
          </a:p>
          <a:p>
            <a:endParaRPr lang="en-US" sz="2400" dirty="0"/>
          </a:p>
          <a:p>
            <a:r>
              <a:rPr lang="en-US" sz="2400" dirty="0"/>
              <a:t>A new display processor, the V9938 designed by Yamaha, replaces the TI9918 while being fully backward compatible.</a:t>
            </a:r>
          </a:p>
          <a:p>
            <a:endParaRPr lang="en-US" sz="24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13459"/>
            <a:ext cx="3061607"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6867" y="594013"/>
            <a:ext cx="4950933" cy="5612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567582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MSX2 specs</a:t>
            </a:r>
            <a:endParaRPr lang="en-US" dirty="0"/>
          </a:p>
        </p:txBody>
      </p:sp>
      <p:sp>
        <p:nvSpPr>
          <p:cNvPr id="3" name="Text Placeholder 2"/>
          <p:cNvSpPr>
            <a:spLocks noGrp="1"/>
          </p:cNvSpPr>
          <p:nvPr>
            <p:ph type="body" idx="4294967295"/>
          </p:nvPr>
        </p:nvSpPr>
        <p:spPr>
          <a:xfrm>
            <a:off x="533400" y="1447800"/>
            <a:ext cx="8153400" cy="5181600"/>
          </a:xfrm>
        </p:spPr>
        <p:txBody>
          <a:bodyPr>
            <a:noAutofit/>
          </a:bodyPr>
          <a:lstStyle/>
          <a:p>
            <a:r>
              <a:rPr lang="en-US" sz="2000" dirty="0" smtClean="0"/>
              <a:t>Minimum 64KB of RAM.</a:t>
            </a:r>
          </a:p>
          <a:p>
            <a:r>
              <a:rPr lang="en-US" sz="2000" dirty="0"/>
              <a:t>Minimum 64KB of dedicated Video </a:t>
            </a:r>
            <a:r>
              <a:rPr lang="en-US" sz="2000" dirty="0" smtClean="0"/>
              <a:t>RAM (typically </a:t>
            </a:r>
            <a:r>
              <a:rPr lang="en-US" sz="2000" dirty="0"/>
              <a:t>128KB</a:t>
            </a:r>
            <a:r>
              <a:rPr lang="en-US" sz="2000" dirty="0" smtClean="0"/>
              <a:t>).</a:t>
            </a:r>
            <a:endParaRPr lang="en-US" sz="2000" dirty="0"/>
          </a:p>
          <a:p>
            <a:r>
              <a:rPr lang="en-US" sz="2000" dirty="0"/>
              <a:t>80 columns display</a:t>
            </a:r>
          </a:p>
          <a:p>
            <a:r>
              <a:rPr lang="en-US" sz="2000" dirty="0"/>
              <a:t>512x212/16 colors out of 512.</a:t>
            </a:r>
          </a:p>
          <a:p>
            <a:r>
              <a:rPr lang="en-US" sz="2000" dirty="0"/>
              <a:t>256x212/256 colors.</a:t>
            </a:r>
          </a:p>
          <a:p>
            <a:r>
              <a:rPr lang="en-US" sz="2000" dirty="0"/>
              <a:t>Interlaced modes with double vertical resolution. </a:t>
            </a:r>
          </a:p>
          <a:p>
            <a:r>
              <a:rPr lang="en-US" sz="2000" dirty="0"/>
              <a:t>Enhanced </a:t>
            </a:r>
            <a:r>
              <a:rPr lang="en-US" sz="2000" dirty="0" smtClean="0"/>
              <a:t>sprites.</a:t>
            </a:r>
            <a:endParaRPr lang="en-US" sz="2000" dirty="0"/>
          </a:p>
          <a:p>
            <a:r>
              <a:rPr lang="en-US" sz="2000" dirty="0"/>
              <a:t>Hardware commands for block copy, lines, fill.</a:t>
            </a:r>
          </a:p>
          <a:p>
            <a:r>
              <a:rPr lang="en-US" sz="2000" dirty="0"/>
              <a:t>Line interrupts </a:t>
            </a:r>
            <a:r>
              <a:rPr lang="en-US" sz="2000" dirty="0" smtClean="0"/>
              <a:t>management.</a:t>
            </a:r>
          </a:p>
          <a:p>
            <a:r>
              <a:rPr lang="en-US" sz="2000" dirty="0" smtClean="0"/>
              <a:t>A new RAM pagination  system (Up to  4MB)</a:t>
            </a:r>
          </a:p>
          <a:p>
            <a:r>
              <a:rPr lang="en-US" sz="2000" dirty="0" smtClean="0"/>
              <a:t>Real time clock chip with rechargeable battery</a:t>
            </a:r>
          </a:p>
          <a:p>
            <a:r>
              <a:rPr lang="en-US" sz="2000" dirty="0" smtClean="0"/>
              <a:t>Enhanced Basic 2.0.</a:t>
            </a:r>
          </a:p>
          <a:p>
            <a:pPr marL="304038" indent="-285750">
              <a:buFont typeface="Arial" pitchFamily="34" charset="0"/>
              <a:buChar char="•"/>
            </a:pPr>
            <a:endParaRPr lang="en-US" sz="2000" dirty="0"/>
          </a:p>
          <a:p>
            <a:endParaRPr lang="en-US" sz="2000" dirty="0" smtClean="0"/>
          </a:p>
          <a:p>
            <a:endParaRPr lang="en-US" sz="2000" dirty="0"/>
          </a:p>
        </p:txBody>
      </p:sp>
    </p:spTree>
    <p:extLst>
      <p:ext uri="{BB962C8B-B14F-4D97-AF65-F5344CB8AC3E}">
        <p14:creationId xmlns:p14="http://schemas.microsoft.com/office/powerpoint/2010/main" val="110920062"/>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676400" y="2900514"/>
            <a:ext cx="6096000" cy="3760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idx="4294967295"/>
          </p:nvPr>
        </p:nvSpPr>
        <p:spPr>
          <a:xfrm>
            <a:off x="304800" y="1524001"/>
            <a:ext cx="8763000" cy="2895600"/>
          </a:xfrm>
        </p:spPr>
        <p:txBody>
          <a:bodyPr>
            <a:normAutofit/>
          </a:bodyPr>
          <a:lstStyle/>
          <a:p>
            <a:r>
              <a:rPr lang="en-US" sz="2400" dirty="0" smtClean="0"/>
              <a:t>MSX2+ was introduced in 1988 and available only in Japan.</a:t>
            </a:r>
            <a:endParaRPr lang="en-US" sz="2400" dirty="0"/>
          </a:p>
          <a:p>
            <a:r>
              <a:rPr lang="en-US" sz="2400" dirty="0" smtClean="0"/>
              <a:t>3 </a:t>
            </a:r>
            <a:r>
              <a:rPr lang="en-US" sz="2400" dirty="0"/>
              <a:t>brands produced MSX 2+ models: Sony, Sanyo and Panasonic</a:t>
            </a:r>
            <a:r>
              <a:rPr lang="en-US" sz="2400" dirty="0" smtClean="0"/>
              <a:t>.</a:t>
            </a:r>
          </a:p>
          <a:p>
            <a:r>
              <a:rPr lang="en-US" sz="2400" dirty="0" smtClean="0"/>
              <a:t>The </a:t>
            </a:r>
            <a:r>
              <a:rPr lang="en-US" sz="2400" dirty="0"/>
              <a:t>main update is a new graphic processor, the Yamaha V9958. </a:t>
            </a:r>
          </a:p>
          <a:p>
            <a:endParaRPr lang="en-US" sz="2400" dirty="0" smtClean="0"/>
          </a:p>
          <a:p>
            <a:endParaRPr lang="en-US"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45909"/>
            <a:ext cx="3200400" cy="8641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02561606"/>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MSX2+</a:t>
            </a:r>
            <a:endParaRPr lang="en-US" dirty="0"/>
          </a:p>
        </p:txBody>
      </p:sp>
      <p:pic>
        <p:nvPicPr>
          <p:cNvPr id="205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638800" y="2895600"/>
            <a:ext cx="3241963"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Placeholder 2"/>
          <p:cNvSpPr>
            <a:spLocks noGrp="1"/>
          </p:cNvSpPr>
          <p:nvPr>
            <p:ph type="body" idx="4294967295"/>
          </p:nvPr>
        </p:nvSpPr>
        <p:spPr>
          <a:xfrm>
            <a:off x="533401" y="1752600"/>
            <a:ext cx="4800599" cy="5181600"/>
          </a:xfrm>
        </p:spPr>
        <p:txBody>
          <a:bodyPr>
            <a:normAutofit fontScale="85000" lnSpcReduction="20000"/>
          </a:bodyPr>
          <a:lstStyle/>
          <a:p>
            <a:r>
              <a:rPr lang="en-US" dirty="0" smtClean="0"/>
              <a:t>It features </a:t>
            </a:r>
            <a:r>
              <a:rPr lang="en-US" dirty="0"/>
              <a:t>horizontal scrolling capabilities and 3 new screen modes displaying 12499 (YUV) and 19268 (YJK) simultaneously.  </a:t>
            </a:r>
          </a:p>
          <a:p>
            <a:endParaRPr lang="en-US" dirty="0" smtClean="0"/>
          </a:p>
          <a:p>
            <a:r>
              <a:rPr lang="en-US" dirty="0"/>
              <a:t>Most </a:t>
            </a:r>
            <a:r>
              <a:rPr lang="en-US" dirty="0" smtClean="0"/>
              <a:t>MSX2+ models </a:t>
            </a:r>
            <a:r>
              <a:rPr lang="en-US" dirty="0"/>
              <a:t>also </a:t>
            </a:r>
            <a:r>
              <a:rPr lang="en-US" dirty="0" smtClean="0"/>
              <a:t>include a </a:t>
            </a:r>
            <a:r>
              <a:rPr lang="en-US" dirty="0"/>
              <a:t>built in MSX Music chip </a:t>
            </a:r>
            <a:r>
              <a:rPr lang="en-US" dirty="0" smtClean="0"/>
              <a:t>with </a:t>
            </a:r>
            <a:r>
              <a:rPr lang="en-US" dirty="0"/>
              <a:t>a 9 channel FM synthesizer.</a:t>
            </a:r>
          </a:p>
          <a:p>
            <a:endParaRPr lang="en-US" dirty="0"/>
          </a:p>
          <a:p>
            <a:r>
              <a:rPr lang="en-US" dirty="0" smtClean="0"/>
              <a:t>Amateur upgrade kits replacing the VDP and ROMS </a:t>
            </a:r>
            <a:r>
              <a:rPr lang="en-US" dirty="0"/>
              <a:t>were available to </a:t>
            </a:r>
            <a:r>
              <a:rPr lang="en-US" dirty="0" smtClean="0"/>
              <a:t>transform </a:t>
            </a:r>
            <a:r>
              <a:rPr lang="en-US" dirty="0"/>
              <a:t>MSX1 and </a:t>
            </a:r>
            <a:r>
              <a:rPr lang="en-US" dirty="0" smtClean="0"/>
              <a:t>MSX2 into MSX2+. </a:t>
            </a:r>
            <a:endParaRPr lang="en-US" dirty="0"/>
          </a:p>
          <a:p>
            <a:endParaRPr lang="en-US" dirty="0"/>
          </a:p>
          <a:p>
            <a:endParaRPr lang="en-US" dirty="0"/>
          </a:p>
          <a:p>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45909"/>
            <a:ext cx="3200400" cy="86410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26426535"/>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MSX </a:t>
            </a:r>
            <a:r>
              <a:rPr lang="en-US" dirty="0" err="1" smtClean="0"/>
              <a:t>TurboR</a:t>
            </a:r>
            <a:endParaRPr lang="en-US" dirty="0"/>
          </a:p>
        </p:txBody>
      </p:sp>
      <p:sp>
        <p:nvSpPr>
          <p:cNvPr id="5" name="Text Placeholder 4"/>
          <p:cNvSpPr>
            <a:spLocks noGrp="1"/>
          </p:cNvSpPr>
          <p:nvPr>
            <p:ph type="body" idx="2"/>
          </p:nvPr>
        </p:nvSpPr>
        <p:spPr/>
        <p:txBody>
          <a:bodyPr>
            <a:normAutofit/>
          </a:bodyPr>
          <a:lstStyle/>
          <a:p>
            <a:endParaRPr lang="en-US" sz="2000" dirty="0" smtClean="0"/>
          </a:p>
          <a:p>
            <a:r>
              <a:rPr lang="en-US" sz="2000" dirty="0" smtClean="0"/>
              <a:t>Introduced </a:t>
            </a:r>
            <a:r>
              <a:rPr lang="en-US" sz="2000" dirty="0"/>
              <a:t>in 1990 by Panasonic, the </a:t>
            </a:r>
            <a:r>
              <a:rPr lang="en-US" sz="2000" dirty="0" err="1"/>
              <a:t>TurboR</a:t>
            </a:r>
            <a:r>
              <a:rPr lang="en-US" sz="2000" dirty="0"/>
              <a:t> is the last official evolution of the MSX Standard.</a:t>
            </a:r>
          </a:p>
          <a:p>
            <a:endParaRPr lang="en-US" sz="2000" dirty="0"/>
          </a:p>
          <a:p>
            <a:r>
              <a:rPr lang="en-US" sz="2000" dirty="0"/>
              <a:t>The MSX </a:t>
            </a:r>
            <a:r>
              <a:rPr lang="en-US" sz="2000" dirty="0" err="1"/>
              <a:t>TurboR</a:t>
            </a:r>
            <a:r>
              <a:rPr lang="en-US" sz="2000" dirty="0"/>
              <a:t> features a new PCM sound chip and faster CPU designed by </a:t>
            </a:r>
            <a:r>
              <a:rPr lang="en-US" sz="2000" dirty="0" smtClean="0"/>
              <a:t>ASCII, </a:t>
            </a:r>
            <a:r>
              <a:rPr lang="en-US" sz="2000" dirty="0"/>
              <a:t>the </a:t>
            </a:r>
            <a:r>
              <a:rPr lang="en-US" sz="2000" dirty="0" smtClean="0"/>
              <a:t>R800.</a:t>
            </a:r>
            <a:endParaRPr lang="en-US" sz="2000" dirty="0"/>
          </a:p>
          <a:p>
            <a:endParaRPr lang="en-US" sz="2000" dirty="0"/>
          </a:p>
        </p:txBody>
      </p:sp>
      <p:sp>
        <p:nvSpPr>
          <p:cNvPr id="3" name="Text Placeholder 2"/>
          <p:cNvSpPr>
            <a:spLocks noGrp="1"/>
          </p:cNvSpPr>
          <p:nvPr>
            <p:ph sz="half" idx="1"/>
          </p:nvPr>
        </p:nvSpPr>
        <p:spPr/>
        <p:txBody>
          <a:bodyPr/>
          <a:lstStyle/>
          <a:p>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9560" y="244023"/>
            <a:ext cx="5149640" cy="6385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
            <a:ext cx="3109465" cy="1119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4758234"/>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8310" y="3886200"/>
            <a:ext cx="40005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7" y="331787"/>
            <a:ext cx="3109913"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endParaRPr lang="en-US" dirty="0"/>
          </a:p>
        </p:txBody>
      </p:sp>
      <p:sp>
        <p:nvSpPr>
          <p:cNvPr id="7" name="Text Placeholder 2"/>
          <p:cNvSpPr>
            <a:spLocks noGrp="1"/>
          </p:cNvSpPr>
          <p:nvPr>
            <p:ph type="body" idx="4294967295"/>
          </p:nvPr>
        </p:nvSpPr>
        <p:spPr>
          <a:xfrm>
            <a:off x="533401" y="1752600"/>
            <a:ext cx="4038599" cy="5181600"/>
          </a:xfrm>
        </p:spPr>
        <p:txBody>
          <a:bodyPr>
            <a:normAutofit/>
          </a:bodyPr>
          <a:lstStyle/>
          <a:p>
            <a:r>
              <a:rPr lang="en-US" dirty="0" smtClean="0"/>
              <a:t>The R800 CPU is backward compatible with the Z80 but provides additional commands.  </a:t>
            </a:r>
          </a:p>
          <a:p>
            <a:r>
              <a:rPr lang="en-US" dirty="0" smtClean="0"/>
              <a:t>Its speed is equivalent to a 28.6Mhz Z80, making the </a:t>
            </a:r>
            <a:r>
              <a:rPr lang="en-US" dirty="0" err="1" smtClean="0"/>
              <a:t>TurboR</a:t>
            </a:r>
            <a:r>
              <a:rPr lang="en-US" dirty="0" smtClean="0"/>
              <a:t> about 8 times quicker than previous MSX generations.</a:t>
            </a:r>
            <a:endParaRPr lang="en-US" dirty="0"/>
          </a:p>
          <a:p>
            <a:endParaRPr lang="en-US" dirty="0" smtClean="0"/>
          </a:p>
          <a:p>
            <a:endParaRPr lang="en-US" dirty="0"/>
          </a:p>
          <a:p>
            <a:endParaRPr lang="en-US" dirty="0"/>
          </a:p>
          <a:p>
            <a:endParaRPr lang="en-US"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4455" y="685799"/>
            <a:ext cx="4014355" cy="3018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7292453"/>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Japanese </a:t>
            </a:r>
            <a:r>
              <a:rPr lang="en-US" dirty="0"/>
              <a:t>NEC </a:t>
            </a:r>
            <a:r>
              <a:rPr lang="en-US" dirty="0" smtClean="0"/>
              <a:t>Computers</a:t>
            </a:r>
            <a:endParaRPr lang="en-US" dirty="0"/>
          </a:p>
        </p:txBody>
      </p:sp>
      <p:sp>
        <p:nvSpPr>
          <p:cNvPr id="4" name="Rectangle 3"/>
          <p:cNvSpPr/>
          <p:nvPr/>
        </p:nvSpPr>
        <p:spPr>
          <a:xfrm>
            <a:off x="280416" y="1229380"/>
            <a:ext cx="4572000" cy="523220"/>
          </a:xfrm>
          <a:prstGeom prst="rect">
            <a:avLst/>
          </a:prstGeom>
        </p:spPr>
        <p:txBody>
          <a:bodyPr>
            <a:spAutoFit/>
          </a:bodyPr>
          <a:lstStyle/>
          <a:p>
            <a:r>
              <a:rPr lang="en-US" sz="2800" dirty="0" smtClean="0"/>
              <a:t>NEC PC-9801 (1982 – 1997)</a:t>
            </a:r>
            <a:endParaRPr lang="en-US" sz="2800" dirty="0"/>
          </a:p>
        </p:txBody>
      </p:sp>
      <p:sp>
        <p:nvSpPr>
          <p:cNvPr id="6" name="Rectangle 5"/>
          <p:cNvSpPr/>
          <p:nvPr/>
        </p:nvSpPr>
        <p:spPr>
          <a:xfrm>
            <a:off x="280416" y="1828800"/>
            <a:ext cx="2996184" cy="12003286"/>
          </a:xfrm>
          <a:prstGeom prst="rect">
            <a:avLst/>
          </a:prstGeom>
        </p:spPr>
        <p:txBody>
          <a:bodyPr wrap="square">
            <a:spAutoFit/>
          </a:bodyPr>
          <a:lstStyle/>
          <a:p>
            <a:r>
              <a:rPr lang="en-US" sz="1600" dirty="0" smtClean="0"/>
              <a:t>Operating System:</a:t>
            </a:r>
          </a:p>
          <a:p>
            <a:r>
              <a:rPr lang="en-US" sz="1600" dirty="0" smtClean="0"/>
              <a:t>N88-BASIC, MS-DOS</a:t>
            </a:r>
            <a:r>
              <a:rPr lang="en-US" sz="1600" dirty="0"/>
              <a:t>, BASIC, </a:t>
            </a:r>
            <a:r>
              <a:rPr lang="en-US" sz="1600" dirty="0" smtClean="0"/>
              <a:t>Windows 3.1, Windows 95, Windows NT, </a:t>
            </a:r>
            <a:r>
              <a:rPr lang="en-US" sz="1600" dirty="0"/>
              <a:t>OS/2, UNIX, </a:t>
            </a:r>
            <a:r>
              <a:rPr lang="en-US" sz="1600" dirty="0" smtClean="0"/>
              <a:t>NetWare</a:t>
            </a:r>
          </a:p>
          <a:p>
            <a:endParaRPr lang="en-US" sz="1600" dirty="0"/>
          </a:p>
          <a:p>
            <a:r>
              <a:rPr lang="en-US" sz="1600" dirty="0" smtClean="0"/>
              <a:t>CPU:</a:t>
            </a:r>
          </a:p>
          <a:p>
            <a:r>
              <a:rPr lang="en-US" sz="1600" dirty="0" smtClean="0"/>
              <a:t>Intel 8800 series, NEC V30,</a:t>
            </a:r>
          </a:p>
          <a:p>
            <a:r>
              <a:rPr lang="en-US" sz="1600" dirty="0" smtClean="0"/>
              <a:t>Intel 80286, 80386, 80386SX</a:t>
            </a:r>
          </a:p>
          <a:p>
            <a:r>
              <a:rPr lang="en-US" sz="1600" dirty="0" smtClean="0"/>
              <a:t>Varies between 5 to 16 </a:t>
            </a:r>
            <a:r>
              <a:rPr lang="en-US" sz="1600" dirty="0" err="1" smtClean="0"/>
              <a:t>Mhz</a:t>
            </a:r>
            <a:r>
              <a:rPr lang="en-US" sz="1600" dirty="0" smtClean="0"/>
              <a:t> 128KB to 1MB Ram</a:t>
            </a:r>
          </a:p>
          <a:p>
            <a:endParaRPr lang="en-US" sz="1600" dirty="0"/>
          </a:p>
          <a:p>
            <a:r>
              <a:rPr lang="en-US" sz="1600" dirty="0" smtClean="0"/>
              <a:t>Graphics:</a:t>
            </a:r>
          </a:p>
          <a:p>
            <a:r>
              <a:rPr lang="en-US" sz="1600" dirty="0" smtClean="0"/>
              <a:t>640×200, 600x400 resolution</a:t>
            </a:r>
          </a:p>
          <a:p>
            <a:r>
              <a:rPr lang="en-US" sz="1600" dirty="0" smtClean="0"/>
              <a:t>24Khz, 31Khz</a:t>
            </a:r>
            <a:endParaRPr lang="en-US" sz="1600" dirty="0"/>
          </a:p>
          <a:p>
            <a:endParaRPr lang="en-US" sz="1600" dirty="0" smtClean="0"/>
          </a:p>
          <a:p>
            <a:r>
              <a:rPr lang="en-US" sz="1600" dirty="0" smtClean="0"/>
              <a:t>Sound:</a:t>
            </a:r>
          </a:p>
          <a:p>
            <a:r>
              <a:rPr lang="en-US" sz="1600" dirty="0" smtClean="0"/>
              <a:t>Beep, PSG, FM, PCM, MIDI</a:t>
            </a:r>
          </a:p>
          <a:p>
            <a:endParaRPr lang="en-US" dirty="0"/>
          </a:p>
          <a:p>
            <a:endParaRPr lang="en-US" dirty="0" smtClean="0"/>
          </a:p>
          <a:p>
            <a:endParaRPr lang="en-US" dirty="0" smtClean="0"/>
          </a:p>
          <a:p>
            <a:endParaRPr lang="en-US" dirty="0" smtClean="0"/>
          </a:p>
          <a:p>
            <a:endParaRPr lang="en-US" dirty="0" smtClean="0"/>
          </a:p>
          <a:p>
            <a:endParaRPr lang="en-US" sz="2000" dirty="0" smtClean="0"/>
          </a:p>
          <a:p>
            <a:endParaRPr lang="en-US" sz="2000" dirty="0"/>
          </a:p>
          <a:p>
            <a:endParaRPr lang="en-US" sz="2000" dirty="0" smtClean="0"/>
          </a:p>
          <a:p>
            <a:endParaRPr lang="en-US" sz="2000" dirty="0"/>
          </a:p>
          <a:p>
            <a:endParaRPr lang="en-US" sz="2000" dirty="0" smtClean="0"/>
          </a:p>
          <a:p>
            <a:endParaRPr lang="en-US" sz="2000" dirty="0" smtClean="0"/>
          </a:p>
          <a:p>
            <a:endParaRPr lang="en-US" sz="2000" dirty="0" smtClean="0"/>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a:p>
            <a:endParaRPr lang="en-US" sz="2800" dirty="0"/>
          </a:p>
        </p:txBody>
      </p:sp>
      <p:sp>
        <p:nvSpPr>
          <p:cNvPr id="5" name="Rectangle 4"/>
          <p:cNvSpPr/>
          <p:nvPr/>
        </p:nvSpPr>
        <p:spPr>
          <a:xfrm>
            <a:off x="3276600" y="5711874"/>
            <a:ext cx="5715000" cy="646331"/>
          </a:xfrm>
          <a:prstGeom prst="rect">
            <a:avLst/>
          </a:prstGeom>
        </p:spPr>
        <p:txBody>
          <a:bodyPr wrap="square">
            <a:spAutoFit/>
          </a:bodyPr>
          <a:lstStyle/>
          <a:p>
            <a:r>
              <a:rPr lang="en-US" dirty="0" smtClean="0"/>
              <a:t>There were a few models that supported IDE and SCSI </a:t>
            </a:r>
            <a:r>
              <a:rPr lang="en-US" dirty="0" err="1" smtClean="0"/>
              <a:t>Harddrives</a:t>
            </a:r>
            <a:r>
              <a:rPr lang="en-US" dirty="0" smtClean="0"/>
              <a:t>, but most used 3.5” and 5.25” 2HD 1.25 MB.</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057" y="1828800"/>
            <a:ext cx="5888543" cy="3749040"/>
          </a:xfrm>
          <a:prstGeom prst="rect">
            <a:avLst/>
          </a:prstGeom>
        </p:spPr>
      </p:pic>
    </p:spTree>
    <p:extLst>
      <p:ext uri="{BB962C8B-B14F-4D97-AF65-F5344CB8AC3E}">
        <p14:creationId xmlns:p14="http://schemas.microsoft.com/office/powerpoint/2010/main" val="15518894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MSX in Japan</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4100" y="1866900"/>
            <a:ext cx="2781300" cy="27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2"/>
          <p:cNvSpPr txBox="1">
            <a:spLocks/>
          </p:cNvSpPr>
          <p:nvPr/>
        </p:nvSpPr>
        <p:spPr>
          <a:xfrm>
            <a:off x="304800" y="1524000"/>
            <a:ext cx="5562600" cy="4602163"/>
          </a:xfrm>
          <a:prstGeom prst="rect">
            <a:avLst/>
          </a:prstGeom>
        </p:spPr>
        <p:txBody>
          <a:bodyPr vert="horz">
            <a:no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endParaRPr lang="en-US" sz="2400" dirty="0" smtClean="0"/>
          </a:p>
          <a:p>
            <a:r>
              <a:rPr lang="en-US" sz="2400" dirty="0" smtClean="0"/>
              <a:t>MSX was a major success in Japan until 1993 when Panasonic, the last manufacturer of MSX models stopped the production of the </a:t>
            </a:r>
            <a:r>
              <a:rPr lang="en-US" sz="2400" dirty="0" err="1" smtClean="0"/>
              <a:t>TurboR</a:t>
            </a:r>
            <a:r>
              <a:rPr lang="en-US" sz="2400" dirty="0" smtClean="0"/>
              <a:t>.</a:t>
            </a:r>
          </a:p>
          <a:p>
            <a:pPr marL="137160" indent="0">
              <a:buNone/>
            </a:pPr>
            <a:endParaRPr lang="en-US" sz="2400" dirty="0"/>
          </a:p>
        </p:txBody>
      </p:sp>
    </p:spTree>
    <p:extLst>
      <p:ext uri="{BB962C8B-B14F-4D97-AF65-F5344CB8AC3E}">
        <p14:creationId xmlns:p14="http://schemas.microsoft.com/office/powerpoint/2010/main" val="231967953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MSX in the US</a:t>
            </a:r>
            <a:endParaRPr lang="en-US" dirty="0"/>
          </a:p>
        </p:txBody>
      </p:sp>
      <p:sp>
        <p:nvSpPr>
          <p:cNvPr id="3" name="Text Placeholder 2"/>
          <p:cNvSpPr>
            <a:spLocks noGrp="1"/>
          </p:cNvSpPr>
          <p:nvPr>
            <p:ph type="body" idx="4294967295"/>
          </p:nvPr>
        </p:nvSpPr>
        <p:spPr>
          <a:xfrm>
            <a:off x="304800" y="1524000"/>
            <a:ext cx="5562600" cy="4602163"/>
          </a:xfrm>
        </p:spPr>
        <p:txBody>
          <a:bodyPr>
            <a:noAutofit/>
          </a:bodyPr>
          <a:lstStyle/>
          <a:p>
            <a:endParaRPr lang="en-US" sz="1800" dirty="0" smtClean="0"/>
          </a:p>
          <a:p>
            <a:r>
              <a:rPr lang="en-US" sz="1800" dirty="0"/>
              <a:t>Despite Microsoft’s involvement, MSX were seldom seen and in the United States.</a:t>
            </a:r>
          </a:p>
          <a:p>
            <a:endParaRPr lang="en-US" sz="1800" dirty="0" smtClean="0"/>
          </a:p>
          <a:p>
            <a:r>
              <a:rPr lang="en-US" sz="1800" dirty="0" smtClean="0"/>
              <a:t>MSX was scheduled to be introduced in the US by mid 1985 but due to the price war led by Commodore Japanese manufacturers cancelled their plans to introduce MSX in the US.</a:t>
            </a:r>
          </a:p>
          <a:p>
            <a:endParaRPr lang="en-US" sz="1800" dirty="0"/>
          </a:p>
          <a:p>
            <a:r>
              <a:rPr lang="en-US" sz="1800" dirty="0" smtClean="0"/>
              <a:t>Only Yamaha and </a:t>
            </a:r>
            <a:r>
              <a:rPr lang="en-US" sz="1800" dirty="0" err="1" smtClean="0"/>
              <a:t>Spectravideo</a:t>
            </a:r>
            <a:r>
              <a:rPr lang="en-US" sz="1800" dirty="0" smtClean="0"/>
              <a:t> distributed some machines.</a:t>
            </a:r>
          </a:p>
          <a:p>
            <a:endParaRPr lang="en-US" sz="1800" dirty="0"/>
          </a:p>
          <a:p>
            <a:r>
              <a:rPr lang="en-US" sz="1800" dirty="0" smtClean="0"/>
              <a:t>Yamaha sold their CX5M only through music stores and marketed it as an instrument rather than a home computer.</a:t>
            </a:r>
            <a:endParaRPr lang="en-US" sz="1800" dirty="0"/>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783339"/>
            <a:ext cx="2847975" cy="284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1134078"/>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905000"/>
            <a:ext cx="3482975" cy="348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MSX in Europe</a:t>
            </a:r>
            <a:endParaRPr lang="en-US" dirty="0"/>
          </a:p>
        </p:txBody>
      </p:sp>
      <p:sp>
        <p:nvSpPr>
          <p:cNvPr id="3" name="Text Placeholder 2"/>
          <p:cNvSpPr>
            <a:spLocks noGrp="1"/>
          </p:cNvSpPr>
          <p:nvPr>
            <p:ph idx="1"/>
          </p:nvPr>
        </p:nvSpPr>
        <p:spPr>
          <a:xfrm>
            <a:off x="457201" y="1600200"/>
            <a:ext cx="4800600" cy="4709160"/>
          </a:xfrm>
        </p:spPr>
        <p:txBody>
          <a:bodyPr>
            <a:normAutofit/>
          </a:bodyPr>
          <a:lstStyle/>
          <a:p>
            <a:r>
              <a:rPr lang="en-US" sz="2400" dirty="0" smtClean="0"/>
              <a:t>MSX was introduced in Europe in 1984. </a:t>
            </a:r>
          </a:p>
          <a:p>
            <a:endParaRPr lang="en-US" sz="2400" dirty="0"/>
          </a:p>
          <a:p>
            <a:r>
              <a:rPr lang="en-US" sz="2400" dirty="0" smtClean="0"/>
              <a:t>It was very popular in the Netherlands, Spain and some other countries.</a:t>
            </a:r>
          </a:p>
          <a:p>
            <a:endParaRPr lang="en-US" sz="2400" dirty="0" smtClean="0"/>
          </a:p>
          <a:p>
            <a:r>
              <a:rPr lang="en-US" sz="2400" dirty="0" smtClean="0"/>
              <a:t>Sony and Philips were the most active brands supporting MSX in Europe.</a:t>
            </a:r>
          </a:p>
          <a:p>
            <a:endParaRPr lang="en-US" sz="2400" dirty="0"/>
          </a:p>
          <a:p>
            <a:endParaRPr lang="en-US" sz="2400" dirty="0"/>
          </a:p>
        </p:txBody>
      </p:sp>
      <p:pic>
        <p:nvPicPr>
          <p:cNvPr id="717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6112" y="3259077"/>
            <a:ext cx="935630" cy="387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a:xfrm flipH="1" flipV="1">
            <a:off x="6716215" y="3455987"/>
            <a:ext cx="467815" cy="38099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687845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MSX in Europe</a:t>
            </a:r>
            <a:endParaRPr lang="en-US" dirty="0"/>
          </a:p>
        </p:txBody>
      </p:sp>
      <p:sp>
        <p:nvSpPr>
          <p:cNvPr id="3" name="Text Placeholder 2"/>
          <p:cNvSpPr>
            <a:spLocks noGrp="1"/>
          </p:cNvSpPr>
          <p:nvPr>
            <p:ph idx="1"/>
          </p:nvPr>
        </p:nvSpPr>
        <p:spPr/>
        <p:txBody>
          <a:bodyPr>
            <a:normAutofit/>
          </a:bodyPr>
          <a:lstStyle/>
          <a:p>
            <a:r>
              <a:rPr lang="en-US" sz="2400" dirty="0" smtClean="0"/>
              <a:t>Philips developed numerous MSX 1 and MSX 2 models as well numerous expansions.</a:t>
            </a:r>
          </a:p>
          <a:p>
            <a:r>
              <a:rPr lang="en-US" sz="2400" dirty="0" smtClean="0"/>
              <a:t>Other European brands like Schneider, </a:t>
            </a:r>
            <a:r>
              <a:rPr lang="en-US" sz="2400" dirty="0" err="1" smtClean="0"/>
              <a:t>Fenner</a:t>
            </a:r>
            <a:r>
              <a:rPr lang="en-US" sz="2400" dirty="0" smtClean="0"/>
              <a:t>, </a:t>
            </a:r>
            <a:r>
              <a:rPr lang="en-US" sz="2400" dirty="0" err="1" smtClean="0"/>
              <a:t>Radiola</a:t>
            </a:r>
            <a:r>
              <a:rPr lang="en-US" sz="2400" dirty="0" smtClean="0"/>
              <a:t>, or Dragon also produced a number of models but those are less common. </a:t>
            </a:r>
          </a:p>
          <a:p>
            <a:endParaRPr lang="en-US" sz="2400"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10000"/>
            <a:ext cx="3891064"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mo5.com/commun/images/ordinateurs/philips/F_vg8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300" y="3810000"/>
            <a:ext cx="3838221"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65147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Philips MSX CD-ROM interface prototype (1985)</a:t>
            </a:r>
            <a:endParaRPr lang="en-US" dirty="0"/>
          </a:p>
        </p:txBody>
      </p:sp>
      <p:sp>
        <p:nvSpPr>
          <p:cNvPr id="3" name="Text Placeholder 2"/>
          <p:cNvSpPr>
            <a:spLocks noGrp="1"/>
          </p:cNvSpPr>
          <p:nvPr>
            <p:ph type="body" idx="2"/>
          </p:nvPr>
        </p:nvSpPr>
        <p:spPr/>
        <p:txBody>
          <a:bodyPr/>
          <a:lstStyle/>
          <a:p>
            <a:endParaRPr lang="en-US"/>
          </a:p>
        </p:txBody>
      </p:sp>
      <p:sp>
        <p:nvSpPr>
          <p:cNvPr id="4" name="Content Placeholder 3"/>
          <p:cNvSpPr>
            <a:spLocks noGrp="1"/>
          </p:cNvSpPr>
          <p:nvPr>
            <p:ph sz="half" idx="1"/>
          </p:nvPr>
        </p:nvSpPr>
        <p:spPr/>
        <p:txBody>
          <a:bodyPr/>
          <a:lstStyle/>
          <a:p>
            <a:endParaRPr lang="en-US"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5794" y="3733800"/>
            <a:ext cx="4343400" cy="296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590800"/>
            <a:ext cx="2971800" cy="3385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211" y="433536"/>
            <a:ext cx="4331983" cy="313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768451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MSX in South Korea</a:t>
            </a:r>
            <a:endParaRPr lang="en-US" dirty="0"/>
          </a:p>
        </p:txBody>
      </p:sp>
      <p:sp>
        <p:nvSpPr>
          <p:cNvPr id="3" name="Text Placeholder 2"/>
          <p:cNvSpPr>
            <a:spLocks noGrp="1"/>
          </p:cNvSpPr>
          <p:nvPr>
            <p:ph idx="1"/>
          </p:nvPr>
        </p:nvSpPr>
        <p:spPr>
          <a:xfrm>
            <a:off x="457200" y="1600200"/>
            <a:ext cx="4572000" cy="4709160"/>
          </a:xfrm>
        </p:spPr>
        <p:txBody>
          <a:bodyPr/>
          <a:lstStyle/>
          <a:p>
            <a:r>
              <a:rPr lang="en-US" dirty="0" smtClean="0"/>
              <a:t>MSX was a popular gaming system in South Korea in the 80’s. </a:t>
            </a:r>
          </a:p>
          <a:p>
            <a:r>
              <a:rPr lang="en-US" dirty="0" err="1" smtClean="0"/>
              <a:t>Zemmix</a:t>
            </a:r>
            <a:r>
              <a:rPr lang="en-US" dirty="0" smtClean="0"/>
              <a:t> produced a number of MSX1, MSX2 and MSX2+ based game consoles and cartridge games. </a:t>
            </a:r>
          </a:p>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0109" y="1447800"/>
            <a:ext cx="36576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8709" y="4365914"/>
            <a:ext cx="32004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148683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MSX in South America</a:t>
            </a:r>
            <a:endParaRPr lang="en-US" dirty="0"/>
          </a:p>
        </p:txBody>
      </p:sp>
      <p:sp>
        <p:nvSpPr>
          <p:cNvPr id="3" name="Text Placeholder 2"/>
          <p:cNvSpPr>
            <a:spLocks noGrp="1"/>
          </p:cNvSpPr>
          <p:nvPr>
            <p:ph idx="1"/>
          </p:nvPr>
        </p:nvSpPr>
        <p:spPr/>
        <p:txBody>
          <a:bodyPr/>
          <a:lstStyle/>
          <a:p>
            <a:r>
              <a:rPr lang="en-US" dirty="0" smtClean="0"/>
              <a:t>MSX was also Successful in south America, especially in Brazil.</a:t>
            </a:r>
          </a:p>
          <a:p>
            <a:r>
              <a:rPr lang="en-US" dirty="0" smtClean="0"/>
              <a:t>Two local brand produced MSX models:</a:t>
            </a:r>
          </a:p>
          <a:p>
            <a:pPr lvl="1"/>
            <a:r>
              <a:rPr lang="en-US" dirty="0" smtClean="0"/>
              <a:t> </a:t>
            </a:r>
            <a:r>
              <a:rPr lang="en-US" dirty="0" err="1" smtClean="0"/>
              <a:t>Hotbit</a:t>
            </a:r>
            <a:r>
              <a:rPr lang="en-US" dirty="0"/>
              <a:t> </a:t>
            </a:r>
            <a:r>
              <a:rPr lang="en-US" dirty="0" smtClean="0"/>
              <a:t>(based on Japanese Sharp models) </a:t>
            </a:r>
          </a:p>
          <a:p>
            <a:pPr lvl="1"/>
            <a:r>
              <a:rPr lang="en-US" dirty="0" err="1" smtClean="0"/>
              <a:t>Gradiente</a:t>
            </a:r>
            <a:r>
              <a:rPr lang="en-US" dirty="0" smtClean="0"/>
              <a:t> (Based on Panasonic models)</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4114800"/>
            <a:ext cx="3147247"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114800"/>
            <a:ext cx="3886200" cy="2555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0099927"/>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MSX in South America</a:t>
            </a:r>
          </a:p>
        </p:txBody>
      </p:sp>
      <p:sp>
        <p:nvSpPr>
          <p:cNvPr id="3" name="Content Placeholder 2"/>
          <p:cNvSpPr>
            <a:spLocks noGrp="1"/>
          </p:cNvSpPr>
          <p:nvPr>
            <p:ph idx="1"/>
          </p:nvPr>
        </p:nvSpPr>
        <p:spPr/>
        <p:txBody>
          <a:bodyPr/>
          <a:lstStyle/>
          <a:p>
            <a:r>
              <a:rPr lang="en-US" dirty="0" smtClean="0"/>
              <a:t>MSX were also produced in Argentina under the Talent Brand and commonly used in classrooms.</a:t>
            </a:r>
          </a:p>
          <a:p>
            <a:r>
              <a:rPr lang="en-US" dirty="0" smtClean="0"/>
              <a:t>Most Talent MSX are based on Korean Daewoo MSX1 and MSX2 models.</a:t>
            </a:r>
            <a:endParaRPr lang="en-US"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596551"/>
            <a:ext cx="4800600" cy="3032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4491448"/>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MSX in the Middle East</a:t>
            </a:r>
            <a:endParaRPr lang="en-US" dirty="0"/>
          </a:p>
        </p:txBody>
      </p:sp>
      <p:sp>
        <p:nvSpPr>
          <p:cNvPr id="3" name="Text Placeholder 2"/>
          <p:cNvSpPr>
            <a:spLocks noGrp="1"/>
          </p:cNvSpPr>
          <p:nvPr>
            <p:ph idx="1"/>
          </p:nvPr>
        </p:nvSpPr>
        <p:spPr>
          <a:xfrm>
            <a:off x="457200" y="1600200"/>
            <a:ext cx="4876800" cy="4709160"/>
          </a:xfrm>
        </p:spPr>
        <p:txBody>
          <a:bodyPr>
            <a:normAutofit fontScale="92500" lnSpcReduction="20000"/>
          </a:bodyPr>
          <a:lstStyle/>
          <a:p>
            <a:r>
              <a:rPr lang="en-US" dirty="0" smtClean="0"/>
              <a:t>MSX was distributed in the middle east by Kuwait-based </a:t>
            </a:r>
            <a:r>
              <a:rPr lang="en-US" dirty="0"/>
              <a:t>Al-</a:t>
            </a:r>
            <a:r>
              <a:rPr lang="en-US" dirty="0" err="1"/>
              <a:t>Alamiah</a:t>
            </a:r>
            <a:r>
              <a:rPr lang="en-US" dirty="0"/>
              <a:t> </a:t>
            </a:r>
            <a:r>
              <a:rPr lang="en-US" dirty="0" smtClean="0"/>
              <a:t>Electronics.</a:t>
            </a:r>
          </a:p>
          <a:p>
            <a:r>
              <a:rPr lang="en-US" dirty="0" smtClean="0"/>
              <a:t>Arab specific software </a:t>
            </a:r>
            <a:r>
              <a:rPr lang="en-US" dirty="0"/>
              <a:t>were developed </a:t>
            </a:r>
            <a:r>
              <a:rPr lang="en-US" dirty="0" smtClean="0"/>
              <a:t>via </a:t>
            </a:r>
            <a:r>
              <a:rPr lang="en-US" dirty="0"/>
              <a:t>its </a:t>
            </a:r>
            <a:r>
              <a:rPr lang="en-US" dirty="0" err="1"/>
              <a:t>Sakhr</a:t>
            </a:r>
            <a:r>
              <a:rPr lang="en-US" dirty="0"/>
              <a:t> Software </a:t>
            </a:r>
            <a:r>
              <a:rPr lang="en-US" dirty="0" smtClean="0"/>
              <a:t>division.</a:t>
            </a:r>
          </a:p>
          <a:p>
            <a:r>
              <a:rPr lang="en-US" dirty="0" smtClean="0"/>
              <a:t>A range </a:t>
            </a:r>
            <a:r>
              <a:rPr lang="en-US" dirty="0"/>
              <a:t>of </a:t>
            </a:r>
            <a:r>
              <a:rPr lang="en-US" dirty="0" smtClean="0"/>
              <a:t>localized </a:t>
            </a:r>
            <a:r>
              <a:rPr lang="en-US" dirty="0"/>
              <a:t>A</a:t>
            </a:r>
            <a:r>
              <a:rPr lang="en-US" dirty="0" smtClean="0"/>
              <a:t>rabic software led </a:t>
            </a:r>
            <a:r>
              <a:rPr lang="en-US" dirty="0"/>
              <a:t>many companies — and even government ministries — to adopt MSX </a:t>
            </a:r>
            <a:r>
              <a:rPr lang="en-US" dirty="0" smtClean="0"/>
              <a:t>as </a:t>
            </a:r>
            <a:r>
              <a:rPr lang="en-US" dirty="0"/>
              <a:t>opposed to other, more expensive computer systems and </a:t>
            </a:r>
            <a:r>
              <a:rPr lang="en-US" dirty="0" smtClean="0"/>
              <a:t>platforms.</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9359" y="5572125"/>
            <a:ext cx="3019425"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9082" y="1752600"/>
            <a:ext cx="3152775"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5775139"/>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MSX in the Middle East</a:t>
            </a:r>
            <a:endParaRPr lang="en-US" dirty="0"/>
          </a:p>
        </p:txBody>
      </p:sp>
      <p:sp>
        <p:nvSpPr>
          <p:cNvPr id="3" name="Content Placeholder 2"/>
          <p:cNvSpPr>
            <a:spLocks noGrp="1"/>
          </p:cNvSpPr>
          <p:nvPr>
            <p:ph idx="1"/>
          </p:nvPr>
        </p:nvSpPr>
        <p:spPr>
          <a:xfrm>
            <a:off x="457200" y="1600200"/>
            <a:ext cx="4191000" cy="4709160"/>
          </a:xfrm>
        </p:spPr>
        <p:txBody>
          <a:bodyPr/>
          <a:lstStyle/>
          <a:p>
            <a:r>
              <a:rPr lang="en-US" dirty="0" smtClean="0"/>
              <a:t>Al-</a:t>
            </a:r>
            <a:r>
              <a:rPr lang="en-US" dirty="0" err="1" smtClean="0"/>
              <a:t>Alamiah</a:t>
            </a:r>
            <a:r>
              <a:rPr lang="en-US" dirty="0" smtClean="0"/>
              <a:t>/</a:t>
            </a:r>
            <a:r>
              <a:rPr lang="en-US" dirty="0" err="1" smtClean="0"/>
              <a:t>Sakhr</a:t>
            </a:r>
            <a:r>
              <a:rPr lang="en-US" dirty="0" smtClean="0"/>
              <a:t> MSX models were based on Sanyo, Hitachi and Yamaha MSX1 and  MSX2.</a:t>
            </a:r>
          </a:p>
          <a:p>
            <a:r>
              <a:rPr lang="en-US" dirty="0" smtClean="0"/>
              <a:t>All models included a local characters support and dedicated </a:t>
            </a:r>
            <a:r>
              <a:rPr lang="en-US" dirty="0" err="1" smtClean="0"/>
              <a:t>Roms</a:t>
            </a:r>
            <a:r>
              <a:rPr lang="en-US" dirty="0" smtClean="0"/>
              <a:t> with the “Arabic Basic”.</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0016" y="2133600"/>
            <a:ext cx="4291584"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03060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Japanese </a:t>
            </a:r>
            <a:r>
              <a:rPr lang="en-US" dirty="0"/>
              <a:t>NEC </a:t>
            </a:r>
            <a:r>
              <a:rPr lang="en-US" dirty="0" smtClean="0"/>
              <a:t>Computers</a:t>
            </a:r>
            <a:endParaRPr lang="en-US" dirty="0"/>
          </a:p>
        </p:txBody>
      </p:sp>
      <p:sp>
        <p:nvSpPr>
          <p:cNvPr id="4" name="Rectangle 3"/>
          <p:cNvSpPr/>
          <p:nvPr/>
        </p:nvSpPr>
        <p:spPr>
          <a:xfrm>
            <a:off x="280416" y="1229380"/>
            <a:ext cx="4572000" cy="523220"/>
          </a:xfrm>
          <a:prstGeom prst="rect">
            <a:avLst/>
          </a:prstGeom>
        </p:spPr>
        <p:txBody>
          <a:bodyPr>
            <a:spAutoFit/>
          </a:bodyPr>
          <a:lstStyle/>
          <a:p>
            <a:r>
              <a:rPr lang="en-US" sz="2800" dirty="0" smtClean="0"/>
              <a:t>NEC PC-9821 (1992 – 2000)</a:t>
            </a:r>
            <a:endParaRPr lang="en-US" sz="2800" dirty="0"/>
          </a:p>
        </p:txBody>
      </p:sp>
      <p:sp>
        <p:nvSpPr>
          <p:cNvPr id="6" name="Rectangle 5"/>
          <p:cNvSpPr/>
          <p:nvPr/>
        </p:nvSpPr>
        <p:spPr>
          <a:xfrm>
            <a:off x="280416" y="1828800"/>
            <a:ext cx="2996184" cy="12003286"/>
          </a:xfrm>
          <a:prstGeom prst="rect">
            <a:avLst/>
          </a:prstGeom>
        </p:spPr>
        <p:txBody>
          <a:bodyPr wrap="square">
            <a:spAutoFit/>
          </a:bodyPr>
          <a:lstStyle/>
          <a:p>
            <a:r>
              <a:rPr lang="en-US" sz="1600" dirty="0" smtClean="0"/>
              <a:t>Operating System:</a:t>
            </a:r>
          </a:p>
          <a:p>
            <a:r>
              <a:rPr lang="en-US" sz="1600" dirty="0" smtClean="0"/>
              <a:t>N88-BASIC, MS-DOS</a:t>
            </a:r>
            <a:r>
              <a:rPr lang="en-US" sz="1600" dirty="0"/>
              <a:t>, BASIC, </a:t>
            </a:r>
            <a:r>
              <a:rPr lang="en-US" sz="1600" dirty="0" smtClean="0"/>
              <a:t>Windows 3.1, Windows 95, Windows NT, </a:t>
            </a:r>
            <a:r>
              <a:rPr lang="en-US" sz="1600" dirty="0"/>
              <a:t>OS/2, UNIX, </a:t>
            </a:r>
            <a:r>
              <a:rPr lang="en-US" sz="1600" dirty="0" smtClean="0"/>
              <a:t>NetWare</a:t>
            </a:r>
          </a:p>
          <a:p>
            <a:endParaRPr lang="en-US" sz="1600" dirty="0"/>
          </a:p>
          <a:p>
            <a:r>
              <a:rPr lang="en-US" sz="1600" dirty="0" smtClean="0"/>
              <a:t>CPU:</a:t>
            </a:r>
          </a:p>
          <a:p>
            <a:r>
              <a:rPr lang="en-US" sz="1600" dirty="0" smtClean="0"/>
              <a:t>Intel 8800 series, NEC V30,</a:t>
            </a:r>
          </a:p>
          <a:p>
            <a:r>
              <a:rPr lang="en-US" sz="1600" dirty="0" smtClean="0"/>
              <a:t>Intel 80286, 80386, 80386SX</a:t>
            </a:r>
          </a:p>
          <a:p>
            <a:r>
              <a:rPr lang="en-US" sz="1600" dirty="0" smtClean="0"/>
              <a:t>Varies between 5 to 16 </a:t>
            </a:r>
            <a:r>
              <a:rPr lang="en-US" sz="1600" dirty="0" err="1" smtClean="0"/>
              <a:t>Mhz</a:t>
            </a:r>
            <a:r>
              <a:rPr lang="en-US" sz="1600" dirty="0" smtClean="0"/>
              <a:t> 128KB to 1MB Ram</a:t>
            </a:r>
          </a:p>
          <a:p>
            <a:endParaRPr lang="en-US" sz="1600" dirty="0"/>
          </a:p>
          <a:p>
            <a:r>
              <a:rPr lang="en-US" sz="1600" dirty="0" smtClean="0"/>
              <a:t>Graphics:</a:t>
            </a:r>
          </a:p>
          <a:p>
            <a:r>
              <a:rPr lang="en-US" sz="1600" dirty="0" smtClean="0"/>
              <a:t>640×200, 600x400 resolution</a:t>
            </a:r>
          </a:p>
          <a:p>
            <a:r>
              <a:rPr lang="en-US" sz="1600" dirty="0" smtClean="0"/>
              <a:t>24Khz, 31Khz</a:t>
            </a:r>
            <a:endParaRPr lang="en-US" sz="1600" dirty="0"/>
          </a:p>
          <a:p>
            <a:endParaRPr lang="en-US" sz="1600" dirty="0" smtClean="0"/>
          </a:p>
          <a:p>
            <a:r>
              <a:rPr lang="en-US" sz="1600" dirty="0" smtClean="0"/>
              <a:t>Sound:</a:t>
            </a:r>
          </a:p>
          <a:p>
            <a:r>
              <a:rPr lang="en-US" sz="1600" dirty="0" smtClean="0"/>
              <a:t>Beep, PSG, FM, PCM, MIDI</a:t>
            </a:r>
          </a:p>
          <a:p>
            <a:endParaRPr lang="en-US" dirty="0"/>
          </a:p>
          <a:p>
            <a:endParaRPr lang="en-US" dirty="0" smtClean="0"/>
          </a:p>
          <a:p>
            <a:endParaRPr lang="en-US" dirty="0" smtClean="0"/>
          </a:p>
          <a:p>
            <a:endParaRPr lang="en-US" dirty="0" smtClean="0"/>
          </a:p>
          <a:p>
            <a:endParaRPr lang="en-US" dirty="0" smtClean="0"/>
          </a:p>
          <a:p>
            <a:endParaRPr lang="en-US" sz="2000" dirty="0" smtClean="0"/>
          </a:p>
          <a:p>
            <a:endParaRPr lang="en-US" sz="2000" dirty="0"/>
          </a:p>
          <a:p>
            <a:endParaRPr lang="en-US" sz="2000" dirty="0" smtClean="0"/>
          </a:p>
          <a:p>
            <a:endParaRPr lang="en-US" sz="2000" dirty="0"/>
          </a:p>
          <a:p>
            <a:endParaRPr lang="en-US" sz="2000" dirty="0" smtClean="0"/>
          </a:p>
          <a:p>
            <a:endParaRPr lang="en-US" sz="2000" dirty="0" smtClean="0"/>
          </a:p>
          <a:p>
            <a:endParaRPr lang="en-US" sz="2000" dirty="0" smtClean="0"/>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a:p>
            <a:endParaRPr lang="en-US" sz="2800" dirty="0"/>
          </a:p>
        </p:txBody>
      </p:sp>
      <p:sp>
        <p:nvSpPr>
          <p:cNvPr id="5" name="Rectangle 4"/>
          <p:cNvSpPr/>
          <p:nvPr/>
        </p:nvSpPr>
        <p:spPr>
          <a:xfrm>
            <a:off x="3339845" y="5944137"/>
            <a:ext cx="5867400" cy="646331"/>
          </a:xfrm>
          <a:prstGeom prst="rect">
            <a:avLst/>
          </a:prstGeom>
        </p:spPr>
        <p:txBody>
          <a:bodyPr wrap="square">
            <a:spAutoFit/>
          </a:bodyPr>
          <a:lstStyle/>
          <a:p>
            <a:r>
              <a:rPr lang="en-US" dirty="0" smtClean="0"/>
              <a:t>The PC9821 series often had HDD support, and some supported </a:t>
            </a:r>
            <a:r>
              <a:rPr lang="en-US" dirty="0" err="1" smtClean="0"/>
              <a:t>CD-Rom</a:t>
            </a:r>
            <a:r>
              <a:rPr lang="en-US" dirty="0" smtClean="0"/>
              <a:t> drives and RAM / CPU upgrade options.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599" y="1815620"/>
            <a:ext cx="4469893" cy="4128517"/>
          </a:xfrm>
          <a:prstGeom prst="rect">
            <a:avLst/>
          </a:prstGeom>
        </p:spPr>
      </p:pic>
    </p:spTree>
    <p:extLst>
      <p:ext uri="{BB962C8B-B14F-4D97-AF65-F5344CB8AC3E}">
        <p14:creationId xmlns:p14="http://schemas.microsoft.com/office/powerpoint/2010/main" val="22694992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MSX in the Middle East</a:t>
            </a:r>
            <a:endParaRPr lang="en-US" dirty="0"/>
          </a:p>
        </p:txBody>
      </p:sp>
      <p:sp>
        <p:nvSpPr>
          <p:cNvPr id="3" name="Content Placeholder 2"/>
          <p:cNvSpPr>
            <a:spLocks noGrp="1"/>
          </p:cNvSpPr>
          <p:nvPr>
            <p:ph idx="1"/>
          </p:nvPr>
        </p:nvSpPr>
        <p:spPr>
          <a:xfrm>
            <a:off x="457200" y="1600200"/>
            <a:ext cx="4343400" cy="4709160"/>
          </a:xfrm>
        </p:spPr>
        <p:txBody>
          <a:bodyPr/>
          <a:lstStyle/>
          <a:p>
            <a:r>
              <a:rPr lang="en-US" dirty="0" smtClean="0"/>
              <a:t>Cool facts: Some </a:t>
            </a:r>
            <a:r>
              <a:rPr lang="en-US" dirty="0" err="1" smtClean="0"/>
              <a:t>Sakhr</a:t>
            </a:r>
            <a:r>
              <a:rPr lang="en-US" dirty="0" smtClean="0"/>
              <a:t> MSX models had a built in Nintendo NES (AX330) or Sega </a:t>
            </a:r>
            <a:r>
              <a:rPr lang="en-US" dirty="0" err="1" smtClean="0"/>
              <a:t>Megadrive</a:t>
            </a:r>
            <a:r>
              <a:rPr lang="en-US" dirty="0" smtClean="0"/>
              <a:t> (AX660/AX990) with a dedicated Cartridge slot, allowing them to play games from either system.</a:t>
            </a:r>
            <a:endParaRPr lang="en-US"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1295400"/>
            <a:ext cx="3962400" cy="2642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038599"/>
            <a:ext cx="3962400" cy="233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03462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MSX in USSR</a:t>
            </a:r>
            <a:endParaRPr lang="en-US" dirty="0"/>
          </a:p>
        </p:txBody>
      </p:sp>
      <p:sp>
        <p:nvSpPr>
          <p:cNvPr id="3" name="Text Placeholder 2"/>
          <p:cNvSpPr>
            <a:spLocks noGrp="1"/>
          </p:cNvSpPr>
          <p:nvPr>
            <p:ph idx="1"/>
          </p:nvPr>
        </p:nvSpPr>
        <p:spPr>
          <a:xfrm>
            <a:off x="457200" y="1600200"/>
            <a:ext cx="4648200" cy="4709160"/>
          </a:xfrm>
        </p:spPr>
        <p:txBody>
          <a:bodyPr>
            <a:normAutofit/>
          </a:bodyPr>
          <a:lstStyle/>
          <a:p>
            <a:r>
              <a:rPr lang="en-US" dirty="0" smtClean="0"/>
              <a:t>In 1986 Classrooms of </a:t>
            </a:r>
            <a:r>
              <a:rPr lang="en-US" dirty="0"/>
              <a:t>networked </a:t>
            </a:r>
            <a:r>
              <a:rPr lang="en-US" dirty="0" smtClean="0"/>
              <a:t>MSX </a:t>
            </a:r>
            <a:r>
              <a:rPr lang="en-US" dirty="0"/>
              <a:t>were used for teaching informatics in school in </a:t>
            </a:r>
            <a:r>
              <a:rPr lang="en-US" dirty="0" smtClean="0"/>
              <a:t>the </a:t>
            </a:r>
            <a:r>
              <a:rPr lang="en-US" dirty="0"/>
              <a:t>Soviet </a:t>
            </a:r>
            <a:r>
              <a:rPr lang="en-US" dirty="0" smtClean="0"/>
              <a:t>Union.</a:t>
            </a:r>
          </a:p>
          <a:p>
            <a:endParaRPr lang="en-US" dirty="0" smtClean="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447800"/>
            <a:ext cx="2926557" cy="2926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657600"/>
            <a:ext cx="3962400" cy="29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5603530"/>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MSX in Space</a:t>
            </a:r>
            <a:endParaRPr lang="en-US" dirty="0"/>
          </a:p>
        </p:txBody>
      </p:sp>
      <p:pic>
        <p:nvPicPr>
          <p:cNvPr id="1126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962400" y="3429000"/>
            <a:ext cx="4859088" cy="3202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Placeholder 2"/>
          <p:cNvSpPr txBox="1">
            <a:spLocks/>
          </p:cNvSpPr>
          <p:nvPr/>
        </p:nvSpPr>
        <p:spPr>
          <a:xfrm>
            <a:off x="457200" y="1447800"/>
            <a:ext cx="8305800" cy="4709160"/>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r>
              <a:rPr lang="en-US" dirty="0" smtClean="0"/>
              <a:t>One MSX2 machine was even launched into space on board of a Russian MIR space station !</a:t>
            </a:r>
          </a:p>
          <a:p>
            <a:endParaRPr lang="en-US" dirty="0"/>
          </a:p>
          <a:p>
            <a:endParaRPr lang="en-US" dirty="0" smtClean="0"/>
          </a:p>
          <a:p>
            <a:endParaRPr lang="en-US" dirty="0"/>
          </a:p>
          <a:p>
            <a:endParaRPr lang="en-US" dirty="0" smtClean="0"/>
          </a:p>
          <a:p>
            <a:r>
              <a:rPr lang="en-US" dirty="0" smtClean="0"/>
              <a:t>SONY HB-900</a:t>
            </a:r>
          </a:p>
          <a:p>
            <a:endParaRPr lang="en-US" dirty="0" smtClean="0"/>
          </a:p>
        </p:txBody>
      </p:sp>
      <p:sp>
        <p:nvSpPr>
          <p:cNvPr id="4" name="Right Arrow 3"/>
          <p:cNvSpPr/>
          <p:nvPr/>
        </p:nvSpPr>
        <p:spPr>
          <a:xfrm>
            <a:off x="2438400" y="5029200"/>
            <a:ext cx="13716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0399269"/>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a:t>
            </a:r>
            <a:endParaRPr lang="en-US" dirty="0"/>
          </a:p>
        </p:txBody>
      </p:sp>
      <p:sp>
        <p:nvSpPr>
          <p:cNvPr id="3" name="Content Placeholder 2"/>
          <p:cNvSpPr>
            <a:spLocks noGrp="1"/>
          </p:cNvSpPr>
          <p:nvPr>
            <p:ph idx="1"/>
          </p:nvPr>
        </p:nvSpPr>
        <p:spPr/>
        <p:txBody>
          <a:bodyPr/>
          <a:lstStyle/>
          <a:p>
            <a:r>
              <a:rPr lang="en-US" dirty="0" err="1" smtClean="0"/>
              <a:t>Zemmix</a:t>
            </a:r>
            <a:r>
              <a:rPr lang="en-US" dirty="0" smtClean="0"/>
              <a:t> Neo and the Mini IQ3000 </a:t>
            </a:r>
            <a:endParaRPr lang="en-US" dirty="0"/>
          </a:p>
          <a:p>
            <a:endParaRPr lang="en-US" dirty="0"/>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648835"/>
            <a:ext cx="4151435" cy="337096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9064" y="2672899"/>
            <a:ext cx="4462536" cy="3346902"/>
          </a:xfrm>
          <a:prstGeom prst="rect">
            <a:avLst/>
          </a:prstGeom>
        </p:spPr>
      </p:pic>
      <p:sp>
        <p:nvSpPr>
          <p:cNvPr id="6" name="Rectangle 5"/>
          <p:cNvSpPr/>
          <p:nvPr/>
        </p:nvSpPr>
        <p:spPr>
          <a:xfrm>
            <a:off x="1060970" y="6109305"/>
            <a:ext cx="2334293" cy="400110"/>
          </a:xfrm>
          <a:prstGeom prst="rect">
            <a:avLst/>
          </a:prstGeom>
        </p:spPr>
        <p:txBody>
          <a:bodyPr wrap="none">
            <a:spAutoFit/>
          </a:bodyPr>
          <a:lstStyle/>
          <a:p>
            <a:r>
              <a:rPr lang="en-US" sz="2000" b="1" dirty="0" err="1" smtClean="0"/>
              <a:t>Zemmix</a:t>
            </a:r>
            <a:r>
              <a:rPr lang="en-US" sz="2000" b="1" dirty="0" smtClean="0"/>
              <a:t> Neo (2013)</a:t>
            </a:r>
            <a:endParaRPr lang="en-US" sz="2000" b="1" dirty="0"/>
          </a:p>
        </p:txBody>
      </p:sp>
      <p:sp>
        <p:nvSpPr>
          <p:cNvPr id="7" name="Rectangle 6"/>
          <p:cNvSpPr/>
          <p:nvPr/>
        </p:nvSpPr>
        <p:spPr>
          <a:xfrm>
            <a:off x="5593185" y="6190885"/>
            <a:ext cx="2332690" cy="400110"/>
          </a:xfrm>
          <a:prstGeom prst="rect">
            <a:avLst/>
          </a:prstGeom>
        </p:spPr>
        <p:txBody>
          <a:bodyPr wrap="none">
            <a:spAutoFit/>
          </a:bodyPr>
          <a:lstStyle/>
          <a:p>
            <a:r>
              <a:rPr lang="en-US" sz="2000" b="1" dirty="0" smtClean="0"/>
              <a:t>Mini IQ3000 (2014)</a:t>
            </a:r>
            <a:endParaRPr lang="en-US" sz="2000" b="1" dirty="0"/>
          </a:p>
        </p:txBody>
      </p:sp>
    </p:spTree>
    <p:extLst>
      <p:ext uri="{BB962C8B-B14F-4D97-AF65-F5344CB8AC3E}">
        <p14:creationId xmlns:p14="http://schemas.microsoft.com/office/powerpoint/2010/main" val="23803771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a:t>
            </a:r>
            <a:r>
              <a:rPr lang="en-US" dirty="0" err="1" smtClean="0"/>
              <a:t>NeXt</a:t>
            </a:r>
            <a:r>
              <a:rPr lang="en-US" dirty="0" smtClean="0"/>
              <a: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10026"/>
            <a:ext cx="8229600" cy="4488872"/>
          </a:xfrm>
        </p:spPr>
      </p:pic>
    </p:spTree>
    <p:extLst>
      <p:ext uri="{BB962C8B-B14F-4D97-AF65-F5344CB8AC3E}">
        <p14:creationId xmlns:p14="http://schemas.microsoft.com/office/powerpoint/2010/main" val="40722992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Emulators</a:t>
            </a:r>
            <a:endParaRPr lang="en-US" dirty="0"/>
          </a:p>
        </p:txBody>
      </p:sp>
      <p:sp>
        <p:nvSpPr>
          <p:cNvPr id="3" name="Content Placeholder 2"/>
          <p:cNvSpPr>
            <a:spLocks noGrp="1"/>
          </p:cNvSpPr>
          <p:nvPr>
            <p:ph idx="1"/>
          </p:nvPr>
        </p:nvSpPr>
        <p:spPr>
          <a:xfrm>
            <a:off x="304800" y="1295400"/>
            <a:ext cx="8686800" cy="5181600"/>
          </a:xfrm>
        </p:spPr>
        <p:txBody>
          <a:bodyPr>
            <a:normAutofit lnSpcReduction="10000"/>
          </a:bodyPr>
          <a:lstStyle/>
          <a:p>
            <a:pPr marL="137160" indent="0">
              <a:buNone/>
            </a:pPr>
            <a:r>
              <a:rPr lang="en-US" dirty="0" smtClean="0"/>
              <a:t>Today Emulation makes it possible to play many software titles on modern day PCs and devices, oftentimes offering very close experiences in terms of graphics and sound quality.</a:t>
            </a:r>
          </a:p>
          <a:p>
            <a:pPr marL="137160" indent="0">
              <a:buNone/>
            </a:pPr>
            <a:endParaRPr lang="en-US" dirty="0" smtClean="0"/>
          </a:p>
          <a:p>
            <a:pPr marL="137160" indent="0">
              <a:buNone/>
            </a:pPr>
            <a:r>
              <a:rPr lang="en-US" dirty="0" smtClean="0"/>
              <a:t>	Series: 			Emulators:</a:t>
            </a:r>
            <a:endParaRPr lang="en-US" dirty="0"/>
          </a:p>
          <a:p>
            <a:pPr lvl="1"/>
            <a:r>
              <a:rPr lang="en-US" sz="2000" dirty="0" smtClean="0"/>
              <a:t>PC-8801 			PC88Win, M88, X88000</a:t>
            </a:r>
          </a:p>
          <a:p>
            <a:pPr lvl="1"/>
            <a:r>
              <a:rPr lang="en-US" sz="2000" dirty="0" smtClean="0"/>
              <a:t>PC-9801</a:t>
            </a:r>
            <a:r>
              <a:rPr lang="en-US" sz="2000" dirty="0"/>
              <a:t>, </a:t>
            </a:r>
            <a:r>
              <a:rPr lang="en-US" sz="2000" dirty="0" smtClean="0"/>
              <a:t>PC-9821 		</a:t>
            </a:r>
            <a:r>
              <a:rPr lang="en-US" sz="2000" dirty="0" err="1" smtClean="0"/>
              <a:t>Neko</a:t>
            </a:r>
            <a:r>
              <a:rPr lang="en-US" sz="2000" dirty="0" smtClean="0"/>
              <a:t> Project 2, T98-Next, Anex86</a:t>
            </a:r>
          </a:p>
          <a:p>
            <a:pPr lvl="1"/>
            <a:r>
              <a:rPr lang="en-US" sz="2000" dirty="0" smtClean="0"/>
              <a:t>Sharp X1 			</a:t>
            </a:r>
            <a:r>
              <a:rPr lang="en-US" sz="2000" dirty="0" err="1" smtClean="0"/>
              <a:t>Xmillennium</a:t>
            </a:r>
            <a:endParaRPr lang="en-US" sz="2000" dirty="0" smtClean="0"/>
          </a:p>
          <a:p>
            <a:pPr lvl="1"/>
            <a:r>
              <a:rPr lang="en-US" sz="2000" dirty="0" smtClean="0"/>
              <a:t>X68000 				WinX68k, XM6</a:t>
            </a:r>
            <a:endParaRPr lang="en-US" sz="2000" dirty="0"/>
          </a:p>
          <a:p>
            <a:pPr lvl="1"/>
            <a:r>
              <a:rPr lang="en-US" sz="2000" dirty="0"/>
              <a:t>Fujitsu FM-7, </a:t>
            </a:r>
            <a:r>
              <a:rPr lang="en-US" sz="2000" dirty="0" smtClean="0"/>
              <a:t>FM-77 		XM7’(DASH)</a:t>
            </a:r>
          </a:p>
          <a:p>
            <a:pPr lvl="1"/>
            <a:r>
              <a:rPr lang="en-US" sz="2000" dirty="0" smtClean="0"/>
              <a:t>FM-Towns</a:t>
            </a:r>
            <a:r>
              <a:rPr lang="en-US" sz="2000" dirty="0"/>
              <a:t>, FM-Towns </a:t>
            </a:r>
            <a:r>
              <a:rPr lang="en-US" sz="2000" dirty="0" smtClean="0"/>
              <a:t>Marty 	</a:t>
            </a:r>
            <a:r>
              <a:rPr lang="en-US" sz="2000" dirty="0" err="1" smtClean="0"/>
              <a:t>Unz</a:t>
            </a:r>
            <a:endParaRPr lang="en-US" sz="2000" dirty="0" smtClean="0"/>
          </a:p>
          <a:p>
            <a:pPr lvl="1"/>
            <a:r>
              <a:rPr lang="en-US" sz="2000" smtClean="0"/>
              <a:t>MSX </a:t>
            </a:r>
            <a:r>
              <a:rPr lang="en-US" sz="2000" dirty="0" smtClean="0"/>
              <a:t>				</a:t>
            </a:r>
            <a:r>
              <a:rPr lang="en-US" sz="2000" dirty="0" err="1" smtClean="0"/>
              <a:t>BlueMSX</a:t>
            </a:r>
            <a:r>
              <a:rPr lang="en-US" sz="2000" dirty="0" smtClean="0"/>
              <a:t>, </a:t>
            </a:r>
            <a:r>
              <a:rPr lang="en-US" sz="2000" dirty="0" err="1" smtClean="0"/>
              <a:t>OpenMSX</a:t>
            </a:r>
            <a:r>
              <a:rPr lang="en-US" sz="2000" dirty="0" smtClean="0"/>
              <a:t>, </a:t>
            </a:r>
            <a:r>
              <a:rPr lang="en-US" sz="2000" dirty="0" err="1" smtClean="0"/>
              <a:t>fMSX</a:t>
            </a:r>
            <a:endParaRPr lang="en-US" dirty="0"/>
          </a:p>
          <a:p>
            <a:pPr marL="137160" indent="0">
              <a:buNone/>
            </a:pPr>
            <a:endParaRPr lang="en-US" dirty="0"/>
          </a:p>
        </p:txBody>
      </p:sp>
    </p:spTree>
    <p:extLst>
      <p:ext uri="{BB962C8B-B14F-4D97-AF65-F5344CB8AC3E}">
        <p14:creationId xmlns:p14="http://schemas.microsoft.com/office/powerpoint/2010/main" val="21458112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Preservation</a:t>
            </a:r>
            <a:endParaRPr lang="en-US" dirty="0"/>
          </a:p>
        </p:txBody>
      </p:sp>
      <p:sp>
        <p:nvSpPr>
          <p:cNvPr id="3" name="Content Placeholder 2"/>
          <p:cNvSpPr>
            <a:spLocks noGrp="1"/>
          </p:cNvSpPr>
          <p:nvPr>
            <p:ph idx="1"/>
          </p:nvPr>
        </p:nvSpPr>
        <p:spPr>
          <a:xfrm>
            <a:off x="304800" y="1295400"/>
            <a:ext cx="8686800" cy="5181600"/>
          </a:xfrm>
        </p:spPr>
        <p:txBody>
          <a:bodyPr>
            <a:normAutofit fontScale="25000" lnSpcReduction="20000"/>
          </a:bodyPr>
          <a:lstStyle/>
          <a:p>
            <a:pPr marL="137160" indent="0">
              <a:buNone/>
            </a:pPr>
            <a:r>
              <a:rPr lang="en-US" sz="9600" dirty="0" smtClean="0"/>
              <a:t>Today there are some online groups who actively try to catalog and preserve software, firmware </a:t>
            </a:r>
            <a:r>
              <a:rPr lang="en-US" sz="9600" dirty="0"/>
              <a:t>and resources for arcade machines, </a:t>
            </a:r>
            <a:r>
              <a:rPr lang="en-US" sz="9600" dirty="0" smtClean="0"/>
              <a:t>micro-computers</a:t>
            </a:r>
            <a:r>
              <a:rPr lang="en-US" sz="9600" dirty="0"/>
              <a:t>, </a:t>
            </a:r>
            <a:r>
              <a:rPr lang="en-US" sz="9600" dirty="0" smtClean="0"/>
              <a:t>mini-computers </a:t>
            </a:r>
            <a:r>
              <a:rPr lang="en-US" sz="9600" dirty="0"/>
              <a:t>and video game consoles. </a:t>
            </a:r>
            <a:endParaRPr lang="en-US" sz="9600" dirty="0" smtClean="0"/>
          </a:p>
          <a:p>
            <a:pPr marL="137160" indent="0">
              <a:buNone/>
            </a:pPr>
            <a:endParaRPr lang="en-US" sz="9600" dirty="0"/>
          </a:p>
          <a:p>
            <a:r>
              <a:rPr lang="en-US" sz="9600" dirty="0" smtClean="0"/>
              <a:t>	</a:t>
            </a:r>
            <a:r>
              <a:rPr lang="en-US" sz="9600" b="1" dirty="0" smtClean="0"/>
              <a:t>TOSEC</a:t>
            </a:r>
            <a:r>
              <a:rPr lang="en-US" sz="9600" dirty="0" smtClean="0"/>
              <a:t> (The </a:t>
            </a:r>
            <a:r>
              <a:rPr lang="en-US" sz="9600" dirty="0"/>
              <a:t>Old School Emulation </a:t>
            </a:r>
            <a:r>
              <a:rPr lang="en-US" sz="9600" dirty="0" smtClean="0"/>
              <a:t>Center) 	</a:t>
            </a:r>
          </a:p>
          <a:p>
            <a:pPr marL="137160" indent="0">
              <a:buNone/>
            </a:pPr>
            <a:r>
              <a:rPr lang="en-US" sz="9600" dirty="0"/>
              <a:t>	</a:t>
            </a:r>
            <a:r>
              <a:rPr lang="en-US" sz="11200" dirty="0" smtClean="0"/>
              <a:t>www.tosecdev.org</a:t>
            </a:r>
          </a:p>
          <a:p>
            <a:pPr marL="137160" indent="0">
              <a:buNone/>
            </a:pPr>
            <a:r>
              <a:rPr lang="en-US" sz="9600" dirty="0" smtClean="0"/>
              <a:t>	</a:t>
            </a:r>
          </a:p>
          <a:p>
            <a:r>
              <a:rPr lang="en-US" sz="9600" dirty="0" smtClean="0"/>
              <a:t>     </a:t>
            </a:r>
            <a:r>
              <a:rPr lang="en-US" sz="9600" b="1" dirty="0" smtClean="0"/>
              <a:t>MESS</a:t>
            </a:r>
            <a:r>
              <a:rPr lang="en-US" sz="9600" dirty="0" smtClean="0"/>
              <a:t> (</a:t>
            </a:r>
            <a:r>
              <a:rPr lang="en-US" sz="9600" dirty="0"/>
              <a:t>Multi Emulator Super </a:t>
            </a:r>
            <a:r>
              <a:rPr lang="en-US" sz="9600" dirty="0" smtClean="0"/>
              <a:t>System)</a:t>
            </a:r>
          </a:p>
          <a:p>
            <a:pPr marL="585216" lvl="1" indent="0">
              <a:buNone/>
            </a:pPr>
            <a:r>
              <a:rPr lang="en-US" sz="6400" dirty="0"/>
              <a:t> 	</a:t>
            </a:r>
            <a:r>
              <a:rPr lang="en-US" sz="11200" dirty="0" smtClean="0"/>
              <a:t>www.mess.org</a:t>
            </a:r>
          </a:p>
          <a:p>
            <a:pPr marL="137160" indent="0">
              <a:buNone/>
            </a:pPr>
            <a:r>
              <a:rPr lang="en-US" sz="9600" dirty="0"/>
              <a:t>	</a:t>
            </a:r>
          </a:p>
          <a:p>
            <a:r>
              <a:rPr lang="en-US" sz="9600" dirty="0"/>
              <a:t>    </a:t>
            </a:r>
            <a:r>
              <a:rPr lang="en-US" sz="9600" dirty="0" smtClean="0"/>
              <a:t> </a:t>
            </a:r>
            <a:r>
              <a:rPr lang="en-US" sz="9600" b="1" dirty="0" smtClean="0"/>
              <a:t>Game </a:t>
            </a:r>
            <a:r>
              <a:rPr lang="en-US" sz="9600" b="1" dirty="0"/>
              <a:t>Preservation Society (</a:t>
            </a:r>
            <a:r>
              <a:rPr lang="en-US" sz="9600" dirty="0"/>
              <a:t>Tokyo, Japan</a:t>
            </a:r>
            <a:r>
              <a:rPr lang="en-US" sz="9600" b="1" dirty="0"/>
              <a:t>)</a:t>
            </a:r>
            <a:r>
              <a:rPr lang="en-US" sz="9600" dirty="0"/>
              <a:t> </a:t>
            </a:r>
            <a:endParaRPr lang="en-US" sz="9600" dirty="0" smtClean="0"/>
          </a:p>
          <a:p>
            <a:pPr marL="585216" lvl="1" indent="0">
              <a:buNone/>
            </a:pPr>
            <a:r>
              <a:rPr lang="en-US" sz="9200" dirty="0"/>
              <a:t>	</a:t>
            </a:r>
            <a:r>
              <a:rPr lang="en-US" sz="11200" dirty="0" smtClean="0"/>
              <a:t>www.gamepres.org</a:t>
            </a:r>
            <a:r>
              <a:rPr lang="en-US" sz="8000" dirty="0"/>
              <a:t/>
            </a:r>
            <a:br>
              <a:rPr lang="en-US" sz="8000" dirty="0"/>
            </a:br>
            <a:endParaRPr lang="en-US" sz="9200" dirty="0"/>
          </a:p>
          <a:p>
            <a:pPr marL="585216" lvl="1" indent="0">
              <a:buNone/>
            </a:pPr>
            <a:endParaRPr lang="en-US" sz="2600" dirty="0" smtClean="0"/>
          </a:p>
          <a:p>
            <a:pPr marL="585216" lvl="1" indent="0">
              <a:buNone/>
            </a:pPr>
            <a:endParaRPr lang="en-US" sz="2600" dirty="0"/>
          </a:p>
          <a:p>
            <a:pPr marL="585216" lvl="1" indent="0">
              <a:buNone/>
            </a:pPr>
            <a:endParaRPr lang="en-US" sz="2600" dirty="0" smtClean="0"/>
          </a:p>
          <a:p>
            <a:pPr marL="585216" lvl="1" indent="0">
              <a:buNone/>
            </a:pPr>
            <a:endParaRPr lang="en-US" sz="2600" dirty="0"/>
          </a:p>
          <a:p>
            <a:endParaRPr lang="en-US" dirty="0"/>
          </a:p>
          <a:p>
            <a:pPr lvl="1"/>
            <a:endParaRPr lang="en-US" dirty="0" smtClean="0"/>
          </a:p>
          <a:p>
            <a:pPr marL="137160" indent="0">
              <a:buNone/>
            </a:pPr>
            <a:endParaRPr lang="en-US" dirty="0"/>
          </a:p>
          <a:p>
            <a:pPr marL="137160" indent="0">
              <a:buNone/>
            </a:pPr>
            <a:r>
              <a:rPr lang="en-US" dirty="0" smtClean="0"/>
              <a:t>	</a:t>
            </a:r>
            <a:endParaRPr lang="en-US" dirty="0"/>
          </a:p>
          <a:p>
            <a:pPr marL="137160" indent="0">
              <a:buNone/>
            </a:pPr>
            <a:endParaRPr lang="en-US" dirty="0"/>
          </a:p>
        </p:txBody>
      </p:sp>
    </p:spTree>
    <p:extLst>
      <p:ext uri="{BB962C8B-B14F-4D97-AF65-F5344CB8AC3E}">
        <p14:creationId xmlns:p14="http://schemas.microsoft.com/office/powerpoint/2010/main" val="1597356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4"/>
            <a:ext cx="8229600" cy="1143000"/>
          </a:xfrm>
        </p:spPr>
        <p:txBody>
          <a:bodyPr/>
          <a:lstStyle/>
          <a:p>
            <a:r>
              <a:rPr lang="en-US" dirty="0" smtClean="0"/>
              <a:t>Japanese </a:t>
            </a:r>
            <a:r>
              <a:rPr lang="en-US" dirty="0"/>
              <a:t>NEC </a:t>
            </a:r>
            <a:r>
              <a:rPr lang="en-US" dirty="0" smtClean="0"/>
              <a:t>Computers</a:t>
            </a:r>
            <a:endParaRPr lang="en-US" dirty="0"/>
          </a:p>
        </p:txBody>
      </p:sp>
      <p:sp>
        <p:nvSpPr>
          <p:cNvPr id="4" name="Rectangle 3"/>
          <p:cNvSpPr/>
          <p:nvPr/>
        </p:nvSpPr>
        <p:spPr>
          <a:xfrm>
            <a:off x="228600" y="793507"/>
            <a:ext cx="7796784" cy="523220"/>
          </a:xfrm>
          <a:prstGeom prst="rect">
            <a:avLst/>
          </a:prstGeom>
        </p:spPr>
        <p:txBody>
          <a:bodyPr wrap="square">
            <a:spAutoFit/>
          </a:bodyPr>
          <a:lstStyle/>
          <a:p>
            <a:r>
              <a:rPr lang="en-US" sz="2800" dirty="0" smtClean="0"/>
              <a:t>NEC PC-9801N (98NOTE) (1989 – 2000)</a:t>
            </a:r>
            <a:endParaRPr lang="en-US" sz="2800" dirty="0"/>
          </a:p>
        </p:txBody>
      </p:sp>
      <p:pic>
        <p:nvPicPr>
          <p:cNvPr id="1026" name="Picture 2" descr="http://museum.ipsj.or.jp/computer/personal/images/0032_01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7183" y="1341526"/>
            <a:ext cx="3458932" cy="269796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28600" y="1248666"/>
            <a:ext cx="5029200" cy="1200329"/>
          </a:xfrm>
          <a:prstGeom prst="rect">
            <a:avLst/>
          </a:prstGeom>
        </p:spPr>
        <p:txBody>
          <a:bodyPr wrap="square">
            <a:spAutoFit/>
          </a:bodyPr>
          <a:lstStyle/>
          <a:p>
            <a:r>
              <a:rPr lang="en-US" dirty="0"/>
              <a:t>In October 1989, NEC announced the PC-9801N under the nickname of "98NOTE". </a:t>
            </a:r>
            <a:endParaRPr lang="en-US" dirty="0" smtClean="0"/>
          </a:p>
          <a:p>
            <a:r>
              <a:rPr lang="en-US" dirty="0" smtClean="0"/>
              <a:t>This </a:t>
            </a:r>
            <a:r>
              <a:rPr lang="en-US" dirty="0"/>
              <a:t>was an A4-binder-sized notebook computer with a weight of 2.9 kilograms. </a:t>
            </a:r>
          </a:p>
        </p:txBody>
      </p:sp>
      <p:sp>
        <p:nvSpPr>
          <p:cNvPr id="8" name="Rectangle 7"/>
          <p:cNvSpPr/>
          <p:nvPr/>
        </p:nvSpPr>
        <p:spPr>
          <a:xfrm>
            <a:off x="277102" y="2512874"/>
            <a:ext cx="4980698" cy="1754326"/>
          </a:xfrm>
          <a:prstGeom prst="rect">
            <a:avLst/>
          </a:prstGeom>
        </p:spPr>
        <p:txBody>
          <a:bodyPr wrap="square">
            <a:spAutoFit/>
          </a:bodyPr>
          <a:lstStyle/>
          <a:p>
            <a:r>
              <a:rPr lang="en-US" dirty="0"/>
              <a:t>It employed the V30, a 16-bit microprocessor, as its CPU (clock frequency </a:t>
            </a:r>
            <a:r>
              <a:rPr lang="en-US" dirty="0" smtClean="0"/>
              <a:t>10MHz). </a:t>
            </a:r>
            <a:r>
              <a:rPr lang="en-US" dirty="0"/>
              <a:t>It achieved greater compactness and lighter weight </a:t>
            </a:r>
            <a:r>
              <a:rPr lang="en-US" dirty="0" smtClean="0"/>
              <a:t>by </a:t>
            </a:r>
            <a:r>
              <a:rPr lang="en-US" dirty="0"/>
              <a:t>using a slim-type floppy disk drive, liquid crystal display, keyboard and custom LSI.</a:t>
            </a:r>
          </a:p>
          <a:p>
            <a:endParaRPr lang="en-US" dirty="0" smtClean="0"/>
          </a:p>
        </p:txBody>
      </p:sp>
      <p:sp>
        <p:nvSpPr>
          <p:cNvPr id="9" name="Rectangle 8"/>
          <p:cNvSpPr/>
          <p:nvPr/>
        </p:nvSpPr>
        <p:spPr>
          <a:xfrm>
            <a:off x="228600" y="4006115"/>
            <a:ext cx="8969602" cy="3139321"/>
          </a:xfrm>
          <a:prstGeom prst="rect">
            <a:avLst/>
          </a:prstGeom>
        </p:spPr>
        <p:txBody>
          <a:bodyPr wrap="square">
            <a:spAutoFit/>
          </a:bodyPr>
          <a:lstStyle/>
          <a:p>
            <a:r>
              <a:rPr lang="en-US" dirty="0" smtClean="0"/>
              <a:t>1-megabyte </a:t>
            </a:r>
            <a:r>
              <a:rPr lang="en-US" dirty="0"/>
              <a:t>3.5-inch floppy drive, and a 1.25-megabyte RAM drive (memory capacity equivalent to a single floppy disk drive), so it could be used in the same way as models equipped with two floppy disk drives.</a:t>
            </a:r>
          </a:p>
          <a:p>
            <a:pPr>
              <a:buFont typeface="+mj-lt"/>
              <a:buAutoNum type="arabicPeriod"/>
            </a:pPr>
            <a:r>
              <a:rPr lang="en-US" dirty="0"/>
              <a:t>It was equipped with a liquid crystal display with backlight, capable of displaying 640 by 400 dots, with 8 colors per dot.</a:t>
            </a:r>
          </a:p>
          <a:p>
            <a:r>
              <a:rPr lang="en-US" dirty="0"/>
              <a:t>It </a:t>
            </a:r>
            <a:r>
              <a:rPr lang="en-US" dirty="0" smtClean="0"/>
              <a:t>was equipped </a:t>
            </a:r>
            <a:r>
              <a:rPr lang="en-US" dirty="0"/>
              <a:t>standard with 640 kilobytes of user memory, and could accommodate a 2-megabyte RAM card compatible with EMS (Expanded Memory Specifications). This made it possible to also use large applications</a:t>
            </a:r>
            <a:r>
              <a:rPr lang="en-US" dirty="0" smtClean="0"/>
              <a:t>.</a:t>
            </a:r>
          </a:p>
          <a:p>
            <a:r>
              <a:rPr lang="en-US" dirty="0" smtClean="0"/>
              <a:t>There were PC9801 and PC9821 “98Note” Laptops created</a:t>
            </a:r>
          </a:p>
          <a:p>
            <a:r>
              <a:rPr lang="en-US" dirty="0" smtClean="0"/>
              <a:t>2 main series types: </a:t>
            </a:r>
            <a:r>
              <a:rPr lang="en-US" dirty="0" err="1" smtClean="0"/>
              <a:t>Aile</a:t>
            </a:r>
            <a:r>
              <a:rPr lang="en-US" dirty="0" smtClean="0"/>
              <a:t> and </a:t>
            </a:r>
            <a:r>
              <a:rPr lang="en-US" dirty="0" err="1" smtClean="0"/>
              <a:t>LaVie</a:t>
            </a:r>
            <a:r>
              <a:rPr lang="en-US" dirty="0" smtClean="0"/>
              <a:t>.</a:t>
            </a:r>
            <a:endParaRPr lang="en-US" dirty="0"/>
          </a:p>
          <a:p>
            <a:endParaRPr lang="en-US" dirty="0"/>
          </a:p>
        </p:txBody>
      </p:sp>
    </p:spTree>
    <p:extLst>
      <p:ext uri="{BB962C8B-B14F-4D97-AF65-F5344CB8AC3E}">
        <p14:creationId xmlns:p14="http://schemas.microsoft.com/office/powerpoint/2010/main" val="1884591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Japanese </a:t>
            </a:r>
            <a:r>
              <a:rPr lang="en-US" dirty="0"/>
              <a:t>NEC </a:t>
            </a:r>
            <a:r>
              <a:rPr lang="en-US" dirty="0" smtClean="0"/>
              <a:t>Computers</a:t>
            </a:r>
            <a:endParaRPr lang="en-US" dirty="0"/>
          </a:p>
        </p:txBody>
      </p:sp>
      <p:sp>
        <p:nvSpPr>
          <p:cNvPr id="3" name="Content Placeholder 2"/>
          <p:cNvSpPr>
            <a:spLocks noGrp="1"/>
          </p:cNvSpPr>
          <p:nvPr>
            <p:ph idx="1"/>
          </p:nvPr>
        </p:nvSpPr>
        <p:spPr>
          <a:xfrm>
            <a:off x="457200" y="2057400"/>
            <a:ext cx="8229600" cy="4709160"/>
          </a:xfrm>
        </p:spPr>
        <p:txBody>
          <a:bodyPr>
            <a:normAutofit fontScale="92500" lnSpcReduction="20000"/>
          </a:bodyPr>
          <a:lstStyle/>
          <a:p>
            <a:r>
              <a:rPr lang="en-US" dirty="0" smtClean="0"/>
              <a:t>The </a:t>
            </a:r>
            <a:r>
              <a:rPr lang="en-US" b="1" dirty="0" smtClean="0"/>
              <a:t>PC-9801</a:t>
            </a:r>
            <a:r>
              <a:rPr lang="en-US" dirty="0" smtClean="0"/>
              <a:t> was a Japanese 16/32-bit microcomputer manufactured by NEC from 1982 until November 1997. The </a:t>
            </a:r>
            <a:r>
              <a:rPr lang="en-US" dirty="0"/>
              <a:t>platform established NEC's dominance in the Japanese personal computer </a:t>
            </a:r>
            <a:r>
              <a:rPr lang="en-US" dirty="0" smtClean="0"/>
              <a:t>market </a:t>
            </a:r>
            <a:r>
              <a:rPr lang="en-US" dirty="0"/>
              <a:t>and by 1999, more than 18 million PC-98 units had been sold, surpassing the Commodore 64 (17 million units) as the best-selling home computer system of the 20th century.</a:t>
            </a:r>
            <a:endParaRPr lang="en-US" dirty="0" smtClean="0"/>
          </a:p>
          <a:p>
            <a:endParaRPr lang="en-US" dirty="0"/>
          </a:p>
          <a:p>
            <a:r>
              <a:rPr lang="en-US" dirty="0"/>
              <a:t>The </a:t>
            </a:r>
            <a:r>
              <a:rPr lang="en-US" dirty="0" smtClean="0"/>
              <a:t>system has </a:t>
            </a:r>
            <a:r>
              <a:rPr lang="en-US" dirty="0"/>
              <a:t>a very large library of </a:t>
            </a:r>
            <a:r>
              <a:rPr lang="en-US" dirty="0" smtClean="0"/>
              <a:t>software, </a:t>
            </a:r>
            <a:r>
              <a:rPr lang="en-US" dirty="0"/>
              <a:t>consisting of more than 4,000 commercial titles and countless more </a:t>
            </a:r>
            <a:r>
              <a:rPr lang="en-US" dirty="0" err="1"/>
              <a:t>doujin</a:t>
            </a:r>
            <a:r>
              <a:rPr lang="en-US" dirty="0"/>
              <a:t> (indie) </a:t>
            </a:r>
            <a:r>
              <a:rPr lang="en-US" dirty="0" smtClean="0"/>
              <a:t>titles</a:t>
            </a:r>
            <a:r>
              <a:rPr lang="en-US" dirty="0"/>
              <a:t>. </a:t>
            </a:r>
            <a:r>
              <a:rPr lang="en-US" dirty="0" smtClean="0"/>
              <a:t>Software and systems </a:t>
            </a:r>
            <a:r>
              <a:rPr lang="en-US" dirty="0"/>
              <a:t>are difficult to find outside of Japan, even on eBay. There are a few sites however that sell the games and systems</a:t>
            </a:r>
            <a:r>
              <a:rPr lang="en-US" dirty="0" smtClean="0"/>
              <a:t>.</a:t>
            </a:r>
          </a:p>
        </p:txBody>
      </p:sp>
      <p:sp>
        <p:nvSpPr>
          <p:cNvPr id="4" name="Rectangle 3"/>
          <p:cNvSpPr/>
          <p:nvPr/>
        </p:nvSpPr>
        <p:spPr>
          <a:xfrm>
            <a:off x="454152" y="1295400"/>
            <a:ext cx="3249608" cy="584775"/>
          </a:xfrm>
          <a:prstGeom prst="rect">
            <a:avLst/>
          </a:prstGeom>
        </p:spPr>
        <p:txBody>
          <a:bodyPr wrap="none">
            <a:spAutoFit/>
          </a:bodyPr>
          <a:lstStyle/>
          <a:p>
            <a:r>
              <a:rPr lang="en-US" sz="3200" b="1" dirty="0" smtClean="0"/>
              <a:t>What is a PC-98?</a:t>
            </a:r>
            <a:endParaRPr lang="en-US" sz="3200" b="1" dirty="0"/>
          </a:p>
        </p:txBody>
      </p:sp>
    </p:spTree>
    <p:extLst>
      <p:ext uri="{BB962C8B-B14F-4D97-AF65-F5344CB8AC3E}">
        <p14:creationId xmlns:p14="http://schemas.microsoft.com/office/powerpoint/2010/main" val="3170511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Japanese </a:t>
            </a:r>
            <a:r>
              <a:rPr lang="en-US" dirty="0"/>
              <a:t>NEC </a:t>
            </a:r>
            <a:r>
              <a:rPr lang="en-US" dirty="0" smtClean="0"/>
              <a:t>Computers</a:t>
            </a:r>
            <a:endParaRPr lang="en-US" dirty="0"/>
          </a:p>
        </p:txBody>
      </p:sp>
      <p:sp>
        <p:nvSpPr>
          <p:cNvPr id="3" name="Content Placeholder 2"/>
          <p:cNvSpPr>
            <a:spLocks noGrp="1"/>
          </p:cNvSpPr>
          <p:nvPr>
            <p:ph idx="1"/>
          </p:nvPr>
        </p:nvSpPr>
        <p:spPr>
          <a:xfrm>
            <a:off x="454152" y="1752600"/>
            <a:ext cx="8229600" cy="5334000"/>
          </a:xfrm>
        </p:spPr>
        <p:txBody>
          <a:bodyPr>
            <a:normAutofit fontScale="70000" lnSpcReduction="20000"/>
          </a:bodyPr>
          <a:lstStyle/>
          <a:p>
            <a:pPr marL="137160" indent="0">
              <a:buNone/>
            </a:pPr>
            <a:endParaRPr lang="en-US" dirty="0" smtClean="0"/>
          </a:p>
          <a:p>
            <a:r>
              <a:rPr lang="en-US" dirty="0" smtClean="0"/>
              <a:t>The PC-98 was initially created as a higher-end business machine, but over time it eventually became popular with game developers. The PC-98 is based around Intel 8086 and compatible processors, but the design is proprietary, and it is not compatible with the IBM PC or clones, although it ran ported versions of MS-DOS, Windows 3.1, Windows 95, Windows 98 and Windows NT.</a:t>
            </a:r>
            <a:r>
              <a:rPr lang="en-US" dirty="0"/>
              <a:t> </a:t>
            </a:r>
            <a:endParaRPr lang="en-US" dirty="0" smtClean="0"/>
          </a:p>
          <a:p>
            <a:endParaRPr lang="en-US" dirty="0"/>
          </a:p>
          <a:p>
            <a:r>
              <a:rPr lang="en-US" dirty="0" smtClean="0"/>
              <a:t>While not compatible, PC-98 </a:t>
            </a:r>
            <a:r>
              <a:rPr lang="en-US" dirty="0"/>
              <a:t>architecture was </a:t>
            </a:r>
            <a:r>
              <a:rPr lang="en-US" dirty="0" smtClean="0"/>
              <a:t>still similar </a:t>
            </a:r>
            <a:r>
              <a:rPr lang="en-US" dirty="0"/>
              <a:t>to that of IBM-PC such as both had 640KB conventional RAM, Intel CPUs, µPD 765 FDC, i8237 DMAC, i82591 PIC. The 16-bit bus of PC-98 (C-bus) is similar to ISA-bus on IBM-PC. </a:t>
            </a:r>
            <a:endParaRPr lang="en-US" dirty="0" smtClean="0"/>
          </a:p>
          <a:p>
            <a:endParaRPr lang="en-US" dirty="0"/>
          </a:p>
          <a:p>
            <a:r>
              <a:rPr lang="en-US" dirty="0" smtClean="0"/>
              <a:t>Laptop </a:t>
            </a:r>
            <a:r>
              <a:rPr lang="en-US" dirty="0"/>
              <a:t>versions of the PC-9801 were also being sold in the late 1980s. The first was the PC-98 LT, one of the first mass-market laptops, released in 1986. It is considered the world's first major laptop </a:t>
            </a:r>
            <a:r>
              <a:rPr lang="en-US" dirty="0" smtClean="0"/>
              <a:t>PC. </a:t>
            </a:r>
            <a:r>
              <a:rPr lang="en-US" dirty="0"/>
              <a:t>The world's first notebook computer was released in 1989, NEC's </a:t>
            </a:r>
            <a:r>
              <a:rPr lang="en-US" dirty="0" err="1"/>
              <a:t>UltraLite</a:t>
            </a:r>
            <a:r>
              <a:rPr lang="en-US" dirty="0"/>
              <a:t>. By 1990, the 32-bit PC-9801 NC model became the world's first laptop/notebook computer with a </a:t>
            </a:r>
            <a:r>
              <a:rPr lang="en-US" dirty="0" smtClean="0"/>
              <a:t>color </a:t>
            </a:r>
            <a:r>
              <a:rPr lang="en-US" dirty="0"/>
              <a:t>TFT LCD display.</a:t>
            </a:r>
            <a:endParaRPr lang="en-US" dirty="0" smtClean="0"/>
          </a:p>
          <a:p>
            <a:endParaRPr lang="en-US" dirty="0"/>
          </a:p>
        </p:txBody>
      </p:sp>
      <p:sp>
        <p:nvSpPr>
          <p:cNvPr id="5" name="Rectangle 4"/>
          <p:cNvSpPr/>
          <p:nvPr/>
        </p:nvSpPr>
        <p:spPr>
          <a:xfrm>
            <a:off x="454152" y="1295400"/>
            <a:ext cx="3796232" cy="584775"/>
          </a:xfrm>
          <a:prstGeom prst="rect">
            <a:avLst/>
          </a:prstGeom>
        </p:spPr>
        <p:txBody>
          <a:bodyPr wrap="none">
            <a:spAutoFit/>
          </a:bodyPr>
          <a:lstStyle/>
          <a:p>
            <a:r>
              <a:rPr lang="en-US" sz="3200" b="1" dirty="0" smtClean="0"/>
              <a:t>History of the PC-98</a:t>
            </a:r>
            <a:endParaRPr lang="en-US" sz="3200" b="1" dirty="0"/>
          </a:p>
        </p:txBody>
      </p:sp>
    </p:spTree>
    <p:extLst>
      <p:ext uri="{BB962C8B-B14F-4D97-AF65-F5344CB8AC3E}">
        <p14:creationId xmlns:p14="http://schemas.microsoft.com/office/powerpoint/2010/main" val="41432670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Apex</Template>
  <TotalTime>13739</TotalTime>
  <Words>5231</Words>
  <Application>Microsoft Office PowerPoint</Application>
  <PresentationFormat>On-screen Show (4:3)</PresentationFormat>
  <Paragraphs>593</Paragraphs>
  <Slides>66</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66</vt:i4>
      </vt:variant>
    </vt:vector>
  </HeadingPairs>
  <TitlesOfParts>
    <vt:vector size="75" baseType="lpstr">
      <vt:lpstr>ＭＳ Ｐ明朝</vt:lpstr>
      <vt:lpstr>Arial</vt:lpstr>
      <vt:lpstr>Calibri</vt:lpstr>
      <vt:lpstr>Impact</vt:lpstr>
      <vt:lpstr>Times New Roman</vt:lpstr>
      <vt:lpstr>Wingdings</vt:lpstr>
      <vt:lpstr>Wingdings 2</vt:lpstr>
      <vt:lpstr>Wingdings 3</vt:lpstr>
      <vt:lpstr>Apex</vt:lpstr>
      <vt:lpstr>Japanese Computers</vt:lpstr>
      <vt:lpstr>Overview</vt:lpstr>
      <vt:lpstr>Japanese NEC Computers</vt:lpstr>
      <vt:lpstr>Japanese NEC Computers</vt:lpstr>
      <vt:lpstr>Japanese NEC Computers</vt:lpstr>
      <vt:lpstr>Japanese NEC Computers</vt:lpstr>
      <vt:lpstr>Japanese NEC Computers</vt:lpstr>
      <vt:lpstr>Japanese NEC Computers</vt:lpstr>
      <vt:lpstr>Japanese NEC Computers</vt:lpstr>
      <vt:lpstr>Japanese NEC Computers</vt:lpstr>
      <vt:lpstr>Japanese NEC Computers</vt:lpstr>
      <vt:lpstr>Japanese NEC Computers</vt:lpstr>
      <vt:lpstr>Japanese NEC Computers</vt:lpstr>
      <vt:lpstr>Japanese NEC Computers</vt:lpstr>
      <vt:lpstr>Sharp Computers</vt:lpstr>
      <vt:lpstr>Sharp Computers</vt:lpstr>
      <vt:lpstr>Sharp Computers</vt:lpstr>
      <vt:lpstr>Sharp Computers</vt:lpstr>
      <vt:lpstr>Sharp Computers</vt:lpstr>
      <vt:lpstr>Sharp Computers</vt:lpstr>
      <vt:lpstr>Fujitsu Computers</vt:lpstr>
      <vt:lpstr>Fujitsu Computers</vt:lpstr>
      <vt:lpstr>Fujitsu Computers</vt:lpstr>
      <vt:lpstr>Fujitsu Computers</vt:lpstr>
      <vt:lpstr>Fujitsu Computers</vt:lpstr>
      <vt:lpstr>Fujitsu Computers</vt:lpstr>
      <vt:lpstr>Fujitsu Computers</vt:lpstr>
      <vt:lpstr>Fujitsu Computers</vt:lpstr>
      <vt:lpstr>PowerPoint Presentation</vt:lpstr>
      <vt:lpstr>What is MSX?</vt:lpstr>
      <vt:lpstr>PowerPoint Presentation</vt:lpstr>
      <vt:lpstr>MSX1 Basic specs</vt:lpstr>
      <vt:lpstr>What is MSX?</vt:lpstr>
      <vt:lpstr>PowerPoint Presentation</vt:lpstr>
      <vt:lpstr>MSX Software</vt:lpstr>
      <vt:lpstr>MSX Software</vt:lpstr>
      <vt:lpstr>MSX Software</vt:lpstr>
      <vt:lpstr>MSX Models</vt:lpstr>
      <vt:lpstr>Laserdisc interface</vt:lpstr>
      <vt:lpstr>MSX  for Music</vt:lpstr>
      <vt:lpstr>MSX for Video Editing</vt:lpstr>
      <vt:lpstr>MSX for communication</vt:lpstr>
      <vt:lpstr>Various MSX Robots</vt:lpstr>
      <vt:lpstr>MSX2</vt:lpstr>
      <vt:lpstr>MSX2 specs</vt:lpstr>
      <vt:lpstr>PowerPoint Presentation</vt:lpstr>
      <vt:lpstr>MSX2+</vt:lpstr>
      <vt:lpstr>MSX TurboR</vt:lpstr>
      <vt:lpstr>PowerPoint Presentation</vt:lpstr>
      <vt:lpstr>MSX in Japan</vt:lpstr>
      <vt:lpstr>MSX in the US</vt:lpstr>
      <vt:lpstr>MSX in Europe</vt:lpstr>
      <vt:lpstr>MSX in Europe</vt:lpstr>
      <vt:lpstr>Philips MSX CD-ROM interface prototype (1985)</vt:lpstr>
      <vt:lpstr>MSX in South Korea</vt:lpstr>
      <vt:lpstr>MSX in South America</vt:lpstr>
      <vt:lpstr>MSX in South America</vt:lpstr>
      <vt:lpstr>MSX in the Middle East</vt:lpstr>
      <vt:lpstr>MSX in the Middle East</vt:lpstr>
      <vt:lpstr>MSX in the Middle East</vt:lpstr>
      <vt:lpstr>MSX in USSR</vt:lpstr>
      <vt:lpstr>MSX in Space</vt:lpstr>
      <vt:lpstr>Today</vt:lpstr>
      <vt:lpstr>What’s NeXt?</vt:lpstr>
      <vt:lpstr>Emulators</vt:lpstr>
      <vt:lpstr>Preservation</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MSX</dc:title>
  <dc:creator>Olivier</dc:creator>
  <cp:lastModifiedBy>Thomas Liebert</cp:lastModifiedBy>
  <cp:revision>356</cp:revision>
  <dcterms:created xsi:type="dcterms:W3CDTF">2011-10-18T20:44:59Z</dcterms:created>
  <dcterms:modified xsi:type="dcterms:W3CDTF">2014-09-20T17:36:08Z</dcterms:modified>
</cp:coreProperties>
</file>